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11"/>
  </p:notesMasterIdLst>
  <p:sldIdLst>
    <p:sldId id="256" r:id="rId3"/>
    <p:sldId id="258" r:id="rId4"/>
    <p:sldId id="260" r:id="rId5"/>
    <p:sldId id="284" r:id="rId6"/>
    <p:sldId id="282" r:id="rId7"/>
    <p:sldId id="283" r:id="rId8"/>
    <p:sldId id="285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wGlFKgJab1NNMRqCttOb3a0Xk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0"/>
  </p:normalViewPr>
  <p:slideViewPr>
    <p:cSldViewPr snapToGrid="0" snapToObjects="1">
      <p:cViewPr varScale="1">
        <p:scale>
          <a:sx n="81" d="100"/>
          <a:sy n="81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40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90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6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554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1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slide">
  <p:cSld name="Session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342899" y="1199210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  <a:defRPr sz="6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71" y="5746751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/>
          <p:nvPr/>
        </p:nvSpPr>
        <p:spPr>
          <a:xfrm>
            <a:off x="342899" y="3103620"/>
            <a:ext cx="2057401" cy="4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590"/>
              <a:buFont typeface="Arial"/>
              <a:buNone/>
            </a:pPr>
            <a:r>
              <a:rPr lang="es-ES" sz="2590" b="0" i="0" u="none" strike="noStrike" cap="none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Organized By:</a:t>
            </a:r>
            <a:endParaRPr sz="2590" b="0" i="0" u="none" strike="noStrike" cap="none">
              <a:solidFill>
                <a:srgbClr val="E41E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08" y="898625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3608" y="416470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342899" y="388729"/>
            <a:ext cx="5851185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8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8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8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8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8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2495083" y="3017159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3"/>
          </p:nvPr>
        </p:nvSpPr>
        <p:spPr>
          <a:xfrm>
            <a:off x="4474427" y="2995712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>
            <a:spLocks noGrp="1"/>
          </p:cNvSpPr>
          <p:nvPr>
            <p:ph type="pic" idx="4"/>
          </p:nvPr>
        </p:nvSpPr>
        <p:spPr>
          <a:xfrm>
            <a:off x="6453771" y="2986321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5"/>
          </p:nvPr>
        </p:nvSpPr>
        <p:spPr>
          <a:xfrm>
            <a:off x="8433115" y="2993473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3348486" y="2103437"/>
            <a:ext cx="5312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5 ">
  <p:cSld name="Substance slide 5 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ctrTitle"/>
          </p:nvPr>
        </p:nvSpPr>
        <p:spPr>
          <a:xfrm>
            <a:off x="476249" y="954293"/>
            <a:ext cx="5259533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>
            <a:spLocks noGrp="1"/>
          </p:cNvSpPr>
          <p:nvPr>
            <p:ph type="pic" idx="2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>
            <a:spLocks noGrp="1"/>
          </p:cNvSpPr>
          <p:nvPr>
            <p:ph type="pic" idx="3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>
            <a:spLocks noGrp="1"/>
          </p:cNvSpPr>
          <p:nvPr>
            <p:ph type="pic" idx="4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>
            <a:spLocks noGrp="1"/>
          </p:cNvSpPr>
          <p:nvPr>
            <p:ph type="pic" idx="5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>
            <a:spLocks noGrp="1"/>
          </p:cNvSpPr>
          <p:nvPr>
            <p:ph type="pic" idx="6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>
            <a:spLocks noGrp="1"/>
          </p:cNvSpPr>
          <p:nvPr>
            <p:ph type="pic" idx="7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>
            <a:spLocks noGrp="1"/>
          </p:cNvSpPr>
          <p:nvPr>
            <p:ph type="pic" idx="8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1"/>
          <p:cNvSpPr>
            <a:spLocks noGrp="1"/>
          </p:cNvSpPr>
          <p:nvPr>
            <p:ph type="pic" idx="9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479086" y="2167162"/>
            <a:ext cx="5256696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6207237" y="954293"/>
            <a:ext cx="5259533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es-ES"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&lt;Heading&gt;</a:t>
            </a:r>
            <a:endParaRPr sz="4000" b="1">
              <a:solidFill>
                <a:srgbClr val="E41E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3"/>
          </p:nvPr>
        </p:nvSpPr>
        <p:spPr>
          <a:xfrm>
            <a:off x="6210074" y="2167162"/>
            <a:ext cx="5256696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5 - Right Aligned  - Picture">
  <p:cSld name="Substance slide 5 - Right Aligned  - Pictur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5" y="0"/>
            <a:ext cx="5010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801" y="5734050"/>
            <a:ext cx="12242802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>
            <a:spLocks noGrp="1"/>
          </p:cNvSpPr>
          <p:nvPr>
            <p:ph type="pic" idx="2"/>
          </p:nvPr>
        </p:nvSpPr>
        <p:spPr>
          <a:xfrm>
            <a:off x="99504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2"/>
          <p:cNvSpPr>
            <a:spLocks noGrp="1"/>
          </p:cNvSpPr>
          <p:nvPr>
            <p:ph type="pic" idx="3"/>
          </p:nvPr>
        </p:nvSpPr>
        <p:spPr>
          <a:xfrm>
            <a:off x="110299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>
            <a:spLocks noGrp="1"/>
          </p:cNvSpPr>
          <p:nvPr>
            <p:ph type="pic" idx="4"/>
          </p:nvPr>
        </p:nvSpPr>
        <p:spPr>
          <a:xfrm>
            <a:off x="573086" y="1038508"/>
            <a:ext cx="11371263" cy="409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7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2"/>
          <p:cNvSpPr>
            <a:spLocks noGrp="1"/>
          </p:cNvSpPr>
          <p:nvPr>
            <p:ph type="pic" idx="5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>
            <a:spLocks noGrp="1"/>
          </p:cNvSpPr>
          <p:nvPr>
            <p:ph type="pic" idx="6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22"/>
          <p:cNvSpPr>
            <a:spLocks noGrp="1"/>
          </p:cNvSpPr>
          <p:nvPr>
            <p:ph type="pic" idx="7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22"/>
          <p:cNvSpPr>
            <a:spLocks noGrp="1"/>
          </p:cNvSpPr>
          <p:nvPr>
            <p:ph type="pic" idx="8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>
            <a:spLocks noGrp="1"/>
          </p:cNvSpPr>
          <p:nvPr>
            <p:ph type="pic" idx="9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22"/>
          <p:cNvSpPr>
            <a:spLocks noGrp="1"/>
          </p:cNvSpPr>
          <p:nvPr>
            <p:ph type="pic" idx="13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117762" y="5797248"/>
            <a:ext cx="6092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&lt;Session Title&gt;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ctrTitle"/>
          </p:nvPr>
        </p:nvSpPr>
        <p:spPr>
          <a:xfrm>
            <a:off x="342899" y="1278759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5400"/>
              <a:buFont typeface="Arial"/>
              <a:buNone/>
              <a:defRPr sz="54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819" y="897761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819" y="400926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8223318" y="3913691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3"/>
          </p:nvPr>
        </p:nvSpPr>
        <p:spPr>
          <a:xfrm>
            <a:off x="9966310" y="2834020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342898" y="359702"/>
            <a:ext cx="5861594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342898" y="2321333"/>
            <a:ext cx="4305007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342900" y="2741329"/>
            <a:ext cx="5881688" cy="44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6"/>
          </p:nvPr>
        </p:nvSpPr>
        <p:spPr>
          <a:xfrm>
            <a:off x="342898" y="3518773"/>
            <a:ext cx="6623050" cy="200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4600"/>
              <a:buFont typeface="Noto Sans Symbols"/>
              <a:buNone/>
              <a:defRPr sz="46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10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42899" y="1437194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  <a:defRPr sz="6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819" y="897761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819" y="400926"/>
            <a:ext cx="1714272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4800" y="891658"/>
            <a:ext cx="9042400" cy="43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None/>
            </a:pPr>
            <a:r>
              <a:rPr lang="es-ES" sz="1200" b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Thematic Partner(s):</a:t>
            </a:r>
            <a:endParaRPr sz="1200" b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Partner:s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574800" y="1335293"/>
            <a:ext cx="90424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574800" y="1902749"/>
            <a:ext cx="90424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September – 2 October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74800" y="4318000"/>
            <a:ext cx="9042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www.GenevaTradeWeek.ch</a:t>
            </a:r>
            <a:endParaRPr sz="28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519" y="226981"/>
            <a:ext cx="1714272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A close up of a sig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A close up of a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A picture containing draw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A picture containing drawing, light, clock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342899" y="2034094"/>
            <a:ext cx="994641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  <a:defRPr sz="6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4819" y="897761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4819" y="400926"/>
            <a:ext cx="1714272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342899" y="251430"/>
            <a:ext cx="11336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6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4">
  <p:cSld name="Substance slide 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ctrTitle"/>
          </p:nvPr>
        </p:nvSpPr>
        <p:spPr>
          <a:xfrm>
            <a:off x="476249" y="954293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>
            <a:spLocks noGrp="1"/>
          </p:cNvSpPr>
          <p:nvPr>
            <p:ph type="pic" idx="2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>
            <a:spLocks noGrp="1"/>
          </p:cNvSpPr>
          <p:nvPr>
            <p:ph type="pic" idx="3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>
            <a:spLocks noGrp="1"/>
          </p:cNvSpPr>
          <p:nvPr>
            <p:ph type="pic" idx="4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>
            <a:spLocks noGrp="1"/>
          </p:cNvSpPr>
          <p:nvPr>
            <p:ph type="pic" idx="5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>
            <a:spLocks noGrp="1"/>
          </p:cNvSpPr>
          <p:nvPr>
            <p:ph type="pic" idx="6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>
            <a:spLocks noGrp="1"/>
          </p:cNvSpPr>
          <p:nvPr>
            <p:ph type="pic" idx="7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>
            <a:spLocks noGrp="1"/>
          </p:cNvSpPr>
          <p:nvPr>
            <p:ph type="pic" idx="8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>
            <a:spLocks noGrp="1"/>
          </p:cNvSpPr>
          <p:nvPr>
            <p:ph type="pic" idx="9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476250" y="2114550"/>
            <a:ext cx="10668000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1">
  <p:cSld name="Substance slide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0250" y="0"/>
            <a:ext cx="2571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>
            <a:spLocks noGrp="1"/>
          </p:cNvSpPr>
          <p:nvPr>
            <p:ph type="ctrTitle"/>
          </p:nvPr>
        </p:nvSpPr>
        <p:spPr>
          <a:xfrm>
            <a:off x="476250" y="843712"/>
            <a:ext cx="606425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476250" y="2140796"/>
            <a:ext cx="6064250" cy="338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</a:pPr>
            <a:r>
              <a:rPr lang="es-ES" sz="2400" b="0" i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&lt;Dot Point 1&gt;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None/>
            </a:pPr>
            <a:endParaRPr sz="2400"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</a:pPr>
            <a:r>
              <a:rPr lang="es-ES" sz="2400" b="0" i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&lt;Dot Point 2&gt;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None/>
            </a:pPr>
            <a:endParaRPr sz="2400"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</a:pPr>
            <a:r>
              <a:rPr lang="es-ES" sz="2400" b="0" i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&lt;Dot Point 3&gt;</a:t>
            </a:r>
            <a:endParaRPr/>
          </a:p>
        </p:txBody>
      </p:sp>
      <p:sp>
        <p:nvSpPr>
          <p:cNvPr id="180" name="Google Shape;180;p17"/>
          <p:cNvSpPr>
            <a:spLocks noGrp="1"/>
          </p:cNvSpPr>
          <p:nvPr>
            <p:ph type="pic" idx="2"/>
          </p:nvPr>
        </p:nvSpPr>
        <p:spPr>
          <a:xfrm>
            <a:off x="7188200" y="768331"/>
            <a:ext cx="4638788" cy="416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7"/>
          <p:cNvSpPr>
            <a:spLocks noGrp="1"/>
          </p:cNvSpPr>
          <p:nvPr>
            <p:ph type="pic" idx="3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>
            <a:spLocks noGrp="1"/>
          </p:cNvSpPr>
          <p:nvPr>
            <p:ph type="pic" idx="4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>
            <a:spLocks noGrp="1"/>
          </p:cNvSpPr>
          <p:nvPr>
            <p:ph type="pic" idx="5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>
            <a:spLocks noGrp="1"/>
          </p:cNvSpPr>
          <p:nvPr>
            <p:ph type="pic" idx="6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>
            <a:spLocks noGrp="1"/>
          </p:cNvSpPr>
          <p:nvPr>
            <p:ph type="pic" idx="7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>
            <a:spLocks noGrp="1"/>
          </p:cNvSpPr>
          <p:nvPr>
            <p:ph type="pic" idx="8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>
            <a:spLocks noGrp="1"/>
          </p:cNvSpPr>
          <p:nvPr>
            <p:ph type="pic" idx="9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>
            <a:spLocks noGrp="1"/>
          </p:cNvSpPr>
          <p:nvPr>
            <p:ph type="pic" idx="13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2 - Right Aligned">
  <p:cSld name="Substance slide 2 - Right Aligned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5" y="0"/>
            <a:ext cx="40279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801" y="5734050"/>
            <a:ext cx="12242802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>
            <a:spLocks noGrp="1"/>
          </p:cNvSpPr>
          <p:nvPr>
            <p:ph type="pic" idx="2"/>
          </p:nvPr>
        </p:nvSpPr>
        <p:spPr>
          <a:xfrm>
            <a:off x="573087" y="789751"/>
            <a:ext cx="434065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6" name="Google Shape;196;p1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>
            <a:spLocks noGrp="1"/>
          </p:cNvSpPr>
          <p:nvPr>
            <p:ph type="pic" idx="3"/>
          </p:nvPr>
        </p:nvSpPr>
        <p:spPr>
          <a:xfrm>
            <a:off x="99504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>
            <a:spLocks noGrp="1"/>
          </p:cNvSpPr>
          <p:nvPr>
            <p:ph type="pic" idx="4"/>
          </p:nvPr>
        </p:nvSpPr>
        <p:spPr>
          <a:xfrm>
            <a:off x="110299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ctrTitle"/>
          </p:nvPr>
        </p:nvSpPr>
        <p:spPr>
          <a:xfrm>
            <a:off x="5184436" y="954293"/>
            <a:ext cx="6766264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>
            <a:spLocks noGrp="1"/>
          </p:cNvSpPr>
          <p:nvPr>
            <p:ph type="pic" idx="5"/>
          </p:nvPr>
        </p:nvSpPr>
        <p:spPr>
          <a:xfrm>
            <a:off x="573087" y="3151394"/>
            <a:ext cx="434065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18"/>
          <p:cNvSpPr>
            <a:spLocks noGrp="1"/>
          </p:cNvSpPr>
          <p:nvPr>
            <p:ph type="pic" idx="6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>
            <a:spLocks noGrp="1"/>
          </p:cNvSpPr>
          <p:nvPr>
            <p:ph type="pic" idx="7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>
            <a:spLocks noGrp="1"/>
          </p:cNvSpPr>
          <p:nvPr>
            <p:ph type="pic" idx="8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>
            <a:spLocks noGrp="1"/>
          </p:cNvSpPr>
          <p:nvPr>
            <p:ph type="pic" idx="9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>
            <a:spLocks noGrp="1"/>
          </p:cNvSpPr>
          <p:nvPr>
            <p:ph type="pic" idx="13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>
            <a:spLocks noGrp="1"/>
          </p:cNvSpPr>
          <p:nvPr>
            <p:ph type="pic" idx="14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5184775" y="2160588"/>
            <a:ext cx="6759575" cy="336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7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3 - Left Aligned">
  <p:cSld name="Substance slide 3 - Left Aligned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>
            <a:spLocks noGrp="1"/>
          </p:cNvSpPr>
          <p:nvPr>
            <p:ph type="ctrTitle"/>
          </p:nvPr>
        </p:nvSpPr>
        <p:spPr>
          <a:xfrm>
            <a:off x="476250" y="954293"/>
            <a:ext cx="511175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>
            <a:spLocks noGrp="1"/>
          </p:cNvSpPr>
          <p:nvPr>
            <p:ph type="pic" idx="2"/>
          </p:nvPr>
        </p:nvSpPr>
        <p:spPr>
          <a:xfrm>
            <a:off x="7198865" y="768331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>
            <a:spLocks noGrp="1"/>
          </p:cNvSpPr>
          <p:nvPr>
            <p:ph type="pic" idx="3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>
            <a:spLocks noGrp="1"/>
          </p:cNvSpPr>
          <p:nvPr>
            <p:ph type="pic" idx="4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>
            <a:spLocks noGrp="1"/>
          </p:cNvSpPr>
          <p:nvPr>
            <p:ph type="pic" idx="5"/>
          </p:nvPr>
        </p:nvSpPr>
        <p:spPr>
          <a:xfrm>
            <a:off x="9810490" y="768331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>
            <a:spLocks noGrp="1"/>
          </p:cNvSpPr>
          <p:nvPr>
            <p:ph type="pic" idx="6"/>
          </p:nvPr>
        </p:nvSpPr>
        <p:spPr>
          <a:xfrm>
            <a:off x="9810490" y="2934913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>
            <a:spLocks noGrp="1"/>
          </p:cNvSpPr>
          <p:nvPr>
            <p:ph type="pic" idx="7"/>
          </p:nvPr>
        </p:nvSpPr>
        <p:spPr>
          <a:xfrm>
            <a:off x="7198865" y="2934913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6997557" y="2108200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8"/>
          </p:nvPr>
        </p:nvSpPr>
        <p:spPr>
          <a:xfrm>
            <a:off x="6970439" y="4305916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9"/>
          </p:nvPr>
        </p:nvSpPr>
        <p:spPr>
          <a:xfrm>
            <a:off x="9636124" y="2119621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body" idx="13"/>
          </p:nvPr>
        </p:nvSpPr>
        <p:spPr>
          <a:xfrm>
            <a:off x="9609006" y="4317337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>
            <a:spLocks noGrp="1"/>
          </p:cNvSpPr>
          <p:nvPr>
            <p:ph type="pic" idx="14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9"/>
          <p:cNvSpPr>
            <a:spLocks noGrp="1"/>
          </p:cNvSpPr>
          <p:nvPr>
            <p:ph type="pic" idx="15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9"/>
          <p:cNvSpPr>
            <a:spLocks noGrp="1"/>
          </p:cNvSpPr>
          <p:nvPr>
            <p:ph type="pic" idx="16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9"/>
          <p:cNvSpPr>
            <a:spLocks noGrp="1"/>
          </p:cNvSpPr>
          <p:nvPr>
            <p:ph type="pic" idx="17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9"/>
          <p:cNvSpPr>
            <a:spLocks noGrp="1"/>
          </p:cNvSpPr>
          <p:nvPr>
            <p:ph type="pic" idx="18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9"/>
          <p:cNvSpPr>
            <a:spLocks noGrp="1"/>
          </p:cNvSpPr>
          <p:nvPr>
            <p:ph type="pic" idx="19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body" idx="20"/>
          </p:nvPr>
        </p:nvSpPr>
        <p:spPr>
          <a:xfrm>
            <a:off x="476250" y="2216150"/>
            <a:ext cx="5407025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7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348486" y="2103437"/>
            <a:ext cx="5312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3348486" y="2103437"/>
            <a:ext cx="5312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"/>
          <p:cNvSpPr txBox="1">
            <a:spLocks noGrp="1"/>
          </p:cNvSpPr>
          <p:nvPr>
            <p:ph type="ctrTitle"/>
          </p:nvPr>
        </p:nvSpPr>
        <p:spPr>
          <a:xfrm>
            <a:off x="342899" y="1199210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5400"/>
              <a:buFont typeface="Arial"/>
              <a:buNone/>
            </a:pPr>
            <a:r>
              <a:rPr lang="es-ES" sz="3000" b="0"/>
              <a:t>S40: Is the world dividing into data realms and what does it mean for the nations outside the realms?</a:t>
            </a:r>
            <a:endParaRPr sz="3000"/>
          </a:p>
        </p:txBody>
      </p:sp>
      <p:sp>
        <p:nvSpPr>
          <p:cNvPr id="345" name="Google Shape;345;p1"/>
          <p:cNvSpPr txBox="1">
            <a:spLocks noGrp="1"/>
          </p:cNvSpPr>
          <p:nvPr>
            <p:ph type="body" idx="1"/>
          </p:nvPr>
        </p:nvSpPr>
        <p:spPr>
          <a:xfrm>
            <a:off x="342899" y="388729"/>
            <a:ext cx="5851185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October 1</a:t>
            </a:r>
            <a:r>
              <a:rPr lang="es-ES" sz="2600" baseline="30000"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2020 17h00 – 18h30</a:t>
            </a:r>
            <a:endParaRPr/>
          </a:p>
        </p:txBody>
      </p:sp>
      <p:pic>
        <p:nvPicPr>
          <p:cNvPr id="346" name="Google Shape;346;p1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421" y="2654998"/>
            <a:ext cx="2961454" cy="113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>
            <a:spLocks noGrp="1"/>
          </p:cNvSpPr>
          <p:nvPr>
            <p:ph type="ctrTitle"/>
          </p:nvPr>
        </p:nvSpPr>
        <p:spPr>
          <a:xfrm>
            <a:off x="342899" y="1278759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5400"/>
              <a:buFont typeface="Arial"/>
              <a:buNone/>
            </a:pPr>
            <a:r>
              <a:rPr lang="es-ES" dirty="0"/>
              <a:t>Patrick Leblond</a:t>
            </a:r>
            <a:endParaRPr dirty="0"/>
          </a:p>
        </p:txBody>
      </p:sp>
      <p:sp>
        <p:nvSpPr>
          <p:cNvPr id="368" name="Google Shape;368;p3"/>
          <p:cNvSpPr>
            <a:spLocks noGrp="1"/>
          </p:cNvSpPr>
          <p:nvPr>
            <p:ph type="pic" idx="2"/>
          </p:nvPr>
        </p:nvSpPr>
        <p:spPr>
          <a:xfrm>
            <a:off x="8223318" y="3913691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"/>
          <p:cNvSpPr>
            <a:spLocks noGrp="1"/>
          </p:cNvSpPr>
          <p:nvPr>
            <p:ph type="pic" idx="3"/>
          </p:nvPr>
        </p:nvSpPr>
        <p:spPr>
          <a:xfrm>
            <a:off x="9966310" y="2834020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"/>
          <p:cNvSpPr txBox="1">
            <a:spLocks noGrp="1"/>
          </p:cNvSpPr>
          <p:nvPr>
            <p:ph type="body" idx="1"/>
          </p:nvPr>
        </p:nvSpPr>
        <p:spPr>
          <a:xfrm>
            <a:off x="342897" y="359702"/>
            <a:ext cx="6257927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October 1</a:t>
            </a:r>
            <a:r>
              <a:rPr lang="es-ES" sz="2600" baseline="30000"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2020 17h00 – 18h30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71" name="Google Shape;371;p3"/>
          <p:cNvSpPr txBox="1">
            <a:spLocks noGrp="1"/>
          </p:cNvSpPr>
          <p:nvPr>
            <p:ph type="body" idx="4"/>
          </p:nvPr>
        </p:nvSpPr>
        <p:spPr>
          <a:xfrm>
            <a:off x="342896" y="2321333"/>
            <a:ext cx="9402987" cy="79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None/>
            </a:pPr>
            <a:r>
              <a:rPr lang="es-ES"/>
              <a:t>University of Ottawa and CIGI</a:t>
            </a:r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body" idx="5"/>
          </p:nvPr>
        </p:nvSpPr>
        <p:spPr>
          <a:xfrm>
            <a:off x="342895" y="2871062"/>
            <a:ext cx="6961669" cy="5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None/>
            </a:pPr>
            <a:endParaRPr/>
          </a:p>
        </p:txBody>
      </p:sp>
      <p:sp>
        <p:nvSpPr>
          <p:cNvPr id="373" name="Google Shape;373;p3"/>
          <p:cNvSpPr txBox="1">
            <a:spLocks noGrp="1"/>
          </p:cNvSpPr>
          <p:nvPr>
            <p:ph type="body" idx="6"/>
          </p:nvPr>
        </p:nvSpPr>
        <p:spPr>
          <a:xfrm>
            <a:off x="342896" y="3652720"/>
            <a:ext cx="7743912" cy="214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600"/>
              <a:buFont typeface="Noto Sans Symbols"/>
              <a:buNone/>
            </a:pPr>
            <a:r>
              <a:rPr lang="es-ES" dirty="0" err="1"/>
              <a:t>The</a:t>
            </a:r>
            <a:r>
              <a:rPr lang="es-ES" dirty="0"/>
              <a:t> EU and </a:t>
            </a:r>
            <a:r>
              <a:rPr lang="es-ES" dirty="0" err="1"/>
              <a:t>the</a:t>
            </a:r>
            <a:r>
              <a:rPr lang="es-ES" dirty="0"/>
              <a:t> Data </a:t>
            </a:r>
            <a:r>
              <a:rPr lang="es-ES" dirty="0" err="1"/>
              <a:t>Trilemma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476249" y="224450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fr-CA" dirty="0"/>
              <a:t>The Data </a:t>
            </a:r>
            <a:r>
              <a:rPr lang="fr-CA" dirty="0" err="1"/>
              <a:t>Trilemma</a:t>
            </a:r>
            <a:endParaRPr dirty="0"/>
          </a:p>
        </p:txBody>
      </p:sp>
      <p:pic>
        <p:nvPicPr>
          <p:cNvPr id="391" name="Google Shape;391;p5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6" y="5881674"/>
            <a:ext cx="2228193" cy="85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39921-7285-094E-8722-14CEAC3B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599" y="1251357"/>
            <a:ext cx="7066761" cy="4451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476249" y="224450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fr-CA" dirty="0"/>
              <a:t>How the EU </a:t>
            </a:r>
            <a:r>
              <a:rPr lang="fr-CA" dirty="0" err="1"/>
              <a:t>Resolves</a:t>
            </a:r>
            <a:r>
              <a:rPr lang="fr-CA" dirty="0"/>
              <a:t> the Data </a:t>
            </a:r>
            <a:r>
              <a:rPr lang="fr-CA" dirty="0" err="1"/>
              <a:t>Trilemma</a:t>
            </a:r>
            <a:r>
              <a:rPr lang="fr-CA" dirty="0"/>
              <a:t> (</a:t>
            </a:r>
            <a:r>
              <a:rPr lang="fr-CA" dirty="0" err="1"/>
              <a:t>inside</a:t>
            </a:r>
            <a:r>
              <a:rPr lang="fr-CA" dirty="0"/>
              <a:t> and </a:t>
            </a:r>
            <a:r>
              <a:rPr lang="fr-CA" dirty="0" err="1"/>
              <a:t>outside</a:t>
            </a:r>
            <a:r>
              <a:rPr lang="fr-CA" dirty="0"/>
              <a:t> </a:t>
            </a:r>
            <a:r>
              <a:rPr lang="fr-CA" dirty="0" err="1"/>
              <a:t>its</a:t>
            </a:r>
            <a:r>
              <a:rPr lang="fr-CA" dirty="0"/>
              <a:t> </a:t>
            </a:r>
            <a:r>
              <a:rPr lang="fr-CA"/>
              <a:t>borders)</a:t>
            </a:r>
            <a:endParaRPr dirty="0"/>
          </a:p>
        </p:txBody>
      </p:sp>
      <p:pic>
        <p:nvPicPr>
          <p:cNvPr id="391" name="Google Shape;391;p5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6" y="5881674"/>
            <a:ext cx="2228193" cy="85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6540462-4D34-5C47-9FD9-6906405D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1476462"/>
            <a:ext cx="10668000" cy="4125348"/>
          </a:xfrm>
        </p:spPr>
        <p:txBody>
          <a:bodyPr>
            <a:normAutofit lnSpcReduction="10000"/>
          </a:bodyPr>
          <a:lstStyle/>
          <a:p>
            <a:r>
              <a:rPr lang="fr-CA" dirty="0"/>
              <a:t>Data are free to flow </a:t>
            </a:r>
            <a:r>
              <a:rPr lang="fr-CA" dirty="0" err="1"/>
              <a:t>within</a:t>
            </a:r>
            <a:r>
              <a:rPr lang="fr-CA" dirty="0"/>
              <a:t> the EU</a:t>
            </a:r>
          </a:p>
          <a:p>
            <a:pPr lvl="1"/>
            <a:r>
              <a:rPr lang="fr-CA" dirty="0"/>
              <a:t>General Data Protection </a:t>
            </a:r>
            <a:r>
              <a:rPr lang="fr-CA" dirty="0" err="1"/>
              <a:t>Regulation</a:t>
            </a:r>
            <a:r>
              <a:rPr lang="fr-CA" dirty="0"/>
              <a:t> (GDPR) for </a:t>
            </a:r>
            <a:r>
              <a:rPr lang="fr-CA" dirty="0" err="1"/>
              <a:t>personal</a:t>
            </a:r>
            <a:r>
              <a:rPr lang="fr-CA" dirty="0"/>
              <a:t> data</a:t>
            </a:r>
          </a:p>
          <a:p>
            <a:pPr lvl="1"/>
            <a:r>
              <a:rPr lang="fr-CA" dirty="0" err="1"/>
              <a:t>Regulation</a:t>
            </a:r>
            <a:r>
              <a:rPr lang="fr-CA" dirty="0"/>
              <a:t> on the free flow of non-</a:t>
            </a:r>
            <a:r>
              <a:rPr lang="fr-CA" dirty="0" err="1"/>
              <a:t>personal</a:t>
            </a:r>
            <a:r>
              <a:rPr lang="fr-CA" dirty="0"/>
              <a:t> data</a:t>
            </a:r>
          </a:p>
          <a:p>
            <a:r>
              <a:rPr lang="fr-CA" dirty="0" err="1"/>
              <a:t>Protecting</a:t>
            </a:r>
            <a:r>
              <a:rPr lang="fr-CA" dirty="0"/>
              <a:t> data to </a:t>
            </a:r>
            <a:r>
              <a:rPr lang="fr-CA" dirty="0" err="1"/>
              <a:t>create</a:t>
            </a:r>
            <a:r>
              <a:rPr lang="fr-CA" dirty="0"/>
              <a:t> trust </a:t>
            </a:r>
          </a:p>
          <a:p>
            <a:pPr lvl="1"/>
            <a:r>
              <a:rPr lang="fr-CA" dirty="0"/>
              <a:t>GDPR</a:t>
            </a:r>
          </a:p>
          <a:p>
            <a:pPr lvl="1"/>
            <a:r>
              <a:rPr lang="fr-CA" dirty="0"/>
              <a:t>Non-</a:t>
            </a:r>
            <a:r>
              <a:rPr lang="fr-CA" dirty="0" err="1"/>
              <a:t>personal</a:t>
            </a:r>
            <a:r>
              <a:rPr lang="fr-CA" dirty="0"/>
              <a:t> data</a:t>
            </a:r>
          </a:p>
          <a:p>
            <a:pPr lvl="2"/>
            <a:r>
              <a:rPr lang="fr-CA" dirty="0" err="1"/>
              <a:t>Facilitate</a:t>
            </a:r>
            <a:r>
              <a:rPr lang="fr-CA" dirty="0"/>
              <a:t> </a:t>
            </a:r>
            <a:r>
              <a:rPr lang="fr-CA" dirty="0" err="1"/>
              <a:t>industry</a:t>
            </a:r>
            <a:r>
              <a:rPr lang="fr-CA" dirty="0"/>
              <a:t> self-</a:t>
            </a:r>
            <a:r>
              <a:rPr lang="fr-CA" dirty="0" err="1"/>
              <a:t>regulation</a:t>
            </a:r>
            <a:r>
              <a:rPr lang="fr-CA" dirty="0"/>
              <a:t> (</a:t>
            </a:r>
            <a:r>
              <a:rPr lang="fr-CA" dirty="0" err="1"/>
              <a:t>likely</a:t>
            </a:r>
            <a:r>
              <a:rPr lang="fr-CA" dirty="0"/>
              <a:t> to change in the future)</a:t>
            </a:r>
          </a:p>
          <a:p>
            <a:r>
              <a:rPr lang="fr-CA" dirty="0"/>
              <a:t>Data </a:t>
            </a:r>
            <a:r>
              <a:rPr lang="fr-CA" dirty="0" err="1"/>
              <a:t>flows</a:t>
            </a:r>
            <a:r>
              <a:rPr lang="fr-CA" dirty="0"/>
              <a:t> </a:t>
            </a:r>
            <a:r>
              <a:rPr lang="fr-CA" dirty="0" err="1"/>
              <a:t>between</a:t>
            </a:r>
            <a:r>
              <a:rPr lang="fr-CA" dirty="0"/>
              <a:t> the EU and the </a:t>
            </a:r>
            <a:r>
              <a:rPr lang="fr-CA" dirty="0" err="1"/>
              <a:t>rest</a:t>
            </a:r>
            <a:r>
              <a:rPr lang="fr-CA" dirty="0"/>
              <a:t> of the world</a:t>
            </a:r>
          </a:p>
          <a:p>
            <a:pPr lvl="1"/>
            <a:r>
              <a:rPr lang="fr-CA" dirty="0"/>
              <a:t>GDPR </a:t>
            </a:r>
            <a:r>
              <a:rPr lang="en-CA" dirty="0"/>
              <a:t>“</a:t>
            </a:r>
            <a:r>
              <a:rPr lang="fr-CA" dirty="0" err="1"/>
              <a:t>adequacy</a:t>
            </a:r>
            <a:r>
              <a:rPr lang="en-CA" dirty="0"/>
              <a:t>” (countrywide or specific organizations)</a:t>
            </a:r>
            <a:endParaRPr lang="fr-CA" dirty="0"/>
          </a:p>
          <a:p>
            <a:pPr lvl="1"/>
            <a:r>
              <a:rPr lang="fr-CA" dirty="0"/>
              <a:t>Data </a:t>
            </a:r>
            <a:r>
              <a:rPr lang="fr-CA" dirty="0" err="1"/>
              <a:t>localization</a:t>
            </a:r>
            <a:r>
              <a:rPr lang="fr-CA" dirty="0"/>
              <a:t> </a:t>
            </a:r>
            <a:r>
              <a:rPr lang="fr-CA" dirty="0" err="1"/>
              <a:t>requirements</a:t>
            </a:r>
            <a:r>
              <a:rPr lang="fr-CA" dirty="0"/>
              <a:t> </a:t>
            </a:r>
            <a:r>
              <a:rPr lang="fr-CA" dirty="0" err="1"/>
              <a:t>allowed</a:t>
            </a:r>
            <a:r>
              <a:rPr lang="fr-CA" dirty="0"/>
              <a:t> for non-</a:t>
            </a:r>
            <a:r>
              <a:rPr lang="fr-CA" dirty="0" err="1"/>
              <a:t>personal</a:t>
            </a:r>
            <a:r>
              <a:rPr lang="fr-CA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11289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476249" y="224450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fr-CA" dirty="0"/>
              <a:t>The </a:t>
            </a:r>
            <a:r>
              <a:rPr lang="fr-CA" dirty="0" err="1"/>
              <a:t>EU’s</a:t>
            </a:r>
            <a:r>
              <a:rPr lang="fr-CA" dirty="0"/>
              <a:t> Middle-Ground </a:t>
            </a:r>
            <a:r>
              <a:rPr lang="fr-CA" dirty="0" err="1"/>
              <a:t>Approach</a:t>
            </a:r>
            <a:endParaRPr dirty="0"/>
          </a:p>
        </p:txBody>
      </p:sp>
      <p:pic>
        <p:nvPicPr>
          <p:cNvPr id="391" name="Google Shape;391;p5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6" y="5864896"/>
            <a:ext cx="2228193" cy="85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95BE5-6DDC-1B42-B3B6-F83B3C2B9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94" y="1376378"/>
            <a:ext cx="10218904" cy="46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476249" y="224450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fr-CA" dirty="0"/>
              <a:t>GDPR </a:t>
            </a:r>
            <a:r>
              <a:rPr lang="en-CA" dirty="0"/>
              <a:t>“</a:t>
            </a:r>
            <a:r>
              <a:rPr lang="fr-CA" dirty="0" err="1"/>
              <a:t>Adequacy</a:t>
            </a:r>
            <a:r>
              <a:rPr lang="en-CA" dirty="0"/>
              <a:t>”</a:t>
            </a:r>
            <a:r>
              <a:rPr lang="fr-CA" dirty="0"/>
              <a:t>: </a:t>
            </a:r>
            <a:r>
              <a:rPr lang="fr-CA" dirty="0" err="1"/>
              <a:t>Extending</a:t>
            </a:r>
            <a:r>
              <a:rPr lang="fr-CA" dirty="0"/>
              <a:t> the </a:t>
            </a:r>
            <a:r>
              <a:rPr lang="fr-CA" dirty="0" err="1"/>
              <a:t>EU’s</a:t>
            </a:r>
            <a:r>
              <a:rPr lang="fr-CA" dirty="0"/>
              <a:t> </a:t>
            </a:r>
            <a:r>
              <a:rPr lang="fr-CA" dirty="0" err="1"/>
              <a:t>Realm</a:t>
            </a:r>
            <a:endParaRPr dirty="0"/>
          </a:p>
        </p:txBody>
      </p:sp>
      <p:pic>
        <p:nvPicPr>
          <p:cNvPr id="391" name="Google Shape;391;p5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6" y="5881674"/>
            <a:ext cx="2228193" cy="85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141357B-DA0F-F14B-A29E-E428DFF8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1476462"/>
            <a:ext cx="10668000" cy="3982951"/>
          </a:xfrm>
        </p:spPr>
        <p:txBody>
          <a:bodyPr/>
          <a:lstStyle/>
          <a:p>
            <a:r>
              <a:rPr lang="fr-CA" dirty="0" err="1"/>
              <a:t>Only</a:t>
            </a:r>
            <a:r>
              <a:rPr lang="fr-CA" dirty="0"/>
              <a:t> </a:t>
            </a:r>
            <a:r>
              <a:rPr lang="fr-CA" dirty="0" err="1"/>
              <a:t>applies</a:t>
            </a:r>
            <a:r>
              <a:rPr lang="fr-CA" dirty="0"/>
              <a:t> to </a:t>
            </a:r>
            <a:r>
              <a:rPr lang="fr-CA" dirty="0" err="1"/>
              <a:t>personal</a:t>
            </a:r>
            <a:r>
              <a:rPr lang="fr-CA" dirty="0"/>
              <a:t> data</a:t>
            </a:r>
          </a:p>
          <a:p>
            <a:r>
              <a:rPr lang="fr-CA" dirty="0"/>
              <a:t>Countries </a:t>
            </a:r>
            <a:r>
              <a:rPr lang="fr-CA" dirty="0" err="1"/>
              <a:t>considered</a:t>
            </a:r>
            <a:r>
              <a:rPr lang="fr-CA" dirty="0"/>
              <a:t> </a:t>
            </a:r>
            <a:r>
              <a:rPr lang="en-CA" dirty="0"/>
              <a:t>“</a:t>
            </a:r>
            <a:r>
              <a:rPr lang="fr-CA" dirty="0" err="1"/>
              <a:t>adequate</a:t>
            </a:r>
            <a:r>
              <a:rPr lang="en-CA" dirty="0"/>
              <a:t>”</a:t>
            </a:r>
            <a:r>
              <a:rPr lang="fr-CA" dirty="0"/>
              <a:t> by the </a:t>
            </a:r>
            <a:r>
              <a:rPr lang="fr-CA" dirty="0" err="1"/>
              <a:t>European</a:t>
            </a:r>
            <a:r>
              <a:rPr lang="fr-CA" dirty="0"/>
              <a:t> Commission</a:t>
            </a:r>
          </a:p>
          <a:p>
            <a:pPr lvl="1"/>
            <a:r>
              <a:rPr lang="fr-CA" dirty="0" err="1"/>
              <a:t>Andorra</a:t>
            </a:r>
            <a:r>
              <a:rPr lang="fr-CA" dirty="0"/>
              <a:t>, Argentina, Canada, </a:t>
            </a:r>
            <a:r>
              <a:rPr lang="fr-CA" dirty="0" err="1"/>
              <a:t>Faroe</a:t>
            </a:r>
            <a:r>
              <a:rPr lang="fr-CA" dirty="0"/>
              <a:t> </a:t>
            </a:r>
            <a:r>
              <a:rPr lang="fr-CA" dirty="0" err="1"/>
              <a:t>Islands</a:t>
            </a:r>
            <a:r>
              <a:rPr lang="fr-CA" dirty="0"/>
              <a:t>, </a:t>
            </a:r>
            <a:r>
              <a:rPr lang="fr-CA" dirty="0" err="1"/>
              <a:t>Guernsey</a:t>
            </a:r>
            <a:r>
              <a:rPr lang="fr-CA" dirty="0"/>
              <a:t>, </a:t>
            </a:r>
            <a:r>
              <a:rPr lang="fr-CA" dirty="0" err="1"/>
              <a:t>Israel</a:t>
            </a:r>
            <a:r>
              <a:rPr lang="fr-CA" dirty="0"/>
              <a:t>, Isle of Man, </a:t>
            </a:r>
            <a:r>
              <a:rPr lang="fr-CA" dirty="0" err="1"/>
              <a:t>Japan</a:t>
            </a:r>
            <a:r>
              <a:rPr lang="fr-CA" dirty="0"/>
              <a:t>, Jersey, New </a:t>
            </a:r>
            <a:r>
              <a:rPr lang="fr-CA" dirty="0" err="1"/>
              <a:t>Zealand</a:t>
            </a:r>
            <a:r>
              <a:rPr lang="fr-CA" dirty="0"/>
              <a:t>, </a:t>
            </a:r>
            <a:r>
              <a:rPr lang="fr-CA" dirty="0" err="1"/>
              <a:t>Switzerland</a:t>
            </a:r>
            <a:r>
              <a:rPr lang="fr-CA" dirty="0"/>
              <a:t> and Uruguay</a:t>
            </a:r>
          </a:p>
          <a:p>
            <a:r>
              <a:rPr lang="fr-CA" dirty="0"/>
              <a:t>UK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adequate</a:t>
            </a:r>
            <a:r>
              <a:rPr lang="fr-CA" dirty="0"/>
              <a:t> </a:t>
            </a:r>
            <a:r>
              <a:rPr lang="fr-CA" dirty="0" err="1"/>
              <a:t>until</a:t>
            </a:r>
            <a:r>
              <a:rPr lang="fr-CA" dirty="0"/>
              <a:t> the end of the of 2020</a:t>
            </a:r>
          </a:p>
          <a:p>
            <a:pPr lvl="1"/>
            <a:r>
              <a:rPr lang="fr-CA" dirty="0" err="1"/>
              <a:t>Uncertainty</a:t>
            </a:r>
            <a:r>
              <a:rPr lang="fr-CA" dirty="0"/>
              <a:t> on post-</a:t>
            </a:r>
            <a:r>
              <a:rPr lang="fr-CA" dirty="0" err="1"/>
              <a:t>Brexit</a:t>
            </a:r>
            <a:r>
              <a:rPr lang="fr-CA" dirty="0"/>
              <a:t> </a:t>
            </a:r>
            <a:r>
              <a:rPr lang="fr-CA" dirty="0" err="1"/>
              <a:t>economic</a:t>
            </a:r>
            <a:r>
              <a:rPr lang="fr-CA" dirty="0"/>
              <a:t> </a:t>
            </a:r>
            <a:r>
              <a:rPr lang="fr-CA" dirty="0" err="1"/>
              <a:t>partnership</a:t>
            </a:r>
            <a:r>
              <a:rPr lang="fr-CA" dirty="0"/>
              <a:t> agreement</a:t>
            </a:r>
          </a:p>
          <a:p>
            <a:r>
              <a:rPr lang="fr-CA" dirty="0"/>
              <a:t>US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now</a:t>
            </a:r>
            <a:r>
              <a:rPr lang="fr-CA" dirty="0"/>
              <a:t> in a no-</a:t>
            </a:r>
            <a:r>
              <a:rPr lang="fr-CA" dirty="0" err="1"/>
              <a:t>person’s</a:t>
            </a:r>
            <a:r>
              <a:rPr lang="fr-CA" dirty="0"/>
              <a:t> land</a:t>
            </a:r>
          </a:p>
          <a:p>
            <a:pPr lvl="1"/>
            <a:r>
              <a:rPr lang="fr-CA" dirty="0" err="1"/>
              <a:t>CJEU’s</a:t>
            </a:r>
            <a:r>
              <a:rPr lang="fr-CA" dirty="0"/>
              <a:t> </a:t>
            </a:r>
            <a:r>
              <a:rPr lang="fr-CA" dirty="0" err="1"/>
              <a:t>decision</a:t>
            </a:r>
            <a:r>
              <a:rPr lang="fr-CA" dirty="0"/>
              <a:t> on the </a:t>
            </a:r>
            <a:r>
              <a:rPr lang="fr-CA" dirty="0" err="1"/>
              <a:t>Privacy</a:t>
            </a:r>
            <a:r>
              <a:rPr lang="fr-CA" dirty="0"/>
              <a:t> </a:t>
            </a:r>
            <a:r>
              <a:rPr lang="fr-CA" dirty="0" err="1"/>
              <a:t>Shield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769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476249" y="224450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fr-CA" dirty="0" err="1"/>
              <a:t>Going</a:t>
            </a:r>
            <a:r>
              <a:rPr lang="fr-CA" dirty="0"/>
              <a:t> Beyond Data </a:t>
            </a:r>
            <a:r>
              <a:rPr lang="fr-CA" dirty="0" err="1"/>
              <a:t>Regulation</a:t>
            </a:r>
            <a:r>
              <a:rPr lang="fr-CA" dirty="0"/>
              <a:t> to </a:t>
            </a:r>
            <a:r>
              <a:rPr lang="fr-CA" dirty="0" err="1"/>
              <a:t>Build</a:t>
            </a:r>
            <a:r>
              <a:rPr lang="fr-CA" dirty="0"/>
              <a:t> Trust</a:t>
            </a:r>
            <a:endParaRPr dirty="0"/>
          </a:p>
        </p:txBody>
      </p:sp>
      <p:pic>
        <p:nvPicPr>
          <p:cNvPr id="391" name="Google Shape;391;p5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6" y="5881674"/>
            <a:ext cx="2228193" cy="85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141357B-DA0F-F14B-A29E-E428DFF8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49" y="1476462"/>
            <a:ext cx="11331051" cy="3982951"/>
          </a:xfrm>
        </p:spPr>
        <p:txBody>
          <a:bodyPr>
            <a:normAutofit fontScale="92500" lnSpcReduction="10000"/>
          </a:bodyPr>
          <a:lstStyle/>
          <a:p>
            <a:r>
              <a:rPr lang="fr-CA" dirty="0" err="1"/>
              <a:t>Regulation</a:t>
            </a:r>
            <a:r>
              <a:rPr lang="fr-CA" dirty="0"/>
              <a:t> of content on social media </a:t>
            </a:r>
            <a:r>
              <a:rPr lang="fr-CA" dirty="0" err="1"/>
              <a:t>platforms</a:t>
            </a:r>
            <a:endParaRPr lang="fr-CA" dirty="0"/>
          </a:p>
          <a:p>
            <a:pPr lvl="1"/>
            <a:r>
              <a:rPr lang="fr-CA" dirty="0" err="1"/>
              <a:t>Licenses</a:t>
            </a:r>
            <a:r>
              <a:rPr lang="fr-CA" dirty="0"/>
              <a:t> for </a:t>
            </a:r>
            <a:r>
              <a:rPr lang="fr-CA" dirty="0" err="1"/>
              <a:t>copyrighted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  <a:p>
            <a:pPr lvl="1"/>
            <a:r>
              <a:rPr lang="fr-CA" dirty="0"/>
              <a:t>Fines for </a:t>
            </a:r>
            <a:r>
              <a:rPr lang="fr-CA" dirty="0" err="1"/>
              <a:t>failure</a:t>
            </a:r>
            <a:r>
              <a:rPr lang="fr-CA" dirty="0"/>
              <a:t> to </a:t>
            </a:r>
            <a:r>
              <a:rPr lang="fr-CA" dirty="0" err="1"/>
              <a:t>remove</a:t>
            </a:r>
            <a:r>
              <a:rPr lang="fr-CA" dirty="0"/>
              <a:t> </a:t>
            </a:r>
            <a:r>
              <a:rPr lang="fr-CA" dirty="0" err="1"/>
              <a:t>hate</a:t>
            </a:r>
            <a:r>
              <a:rPr lang="fr-CA" dirty="0"/>
              <a:t> speech and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illegal</a:t>
            </a:r>
            <a:r>
              <a:rPr lang="fr-CA" dirty="0"/>
              <a:t> content, </a:t>
            </a:r>
            <a:r>
              <a:rPr lang="fr-CA" dirty="0" err="1"/>
              <a:t>indlucing</a:t>
            </a:r>
            <a:r>
              <a:rPr lang="fr-CA" dirty="0"/>
              <a:t> </a:t>
            </a:r>
            <a:r>
              <a:rPr lang="fr-CA" dirty="0" err="1"/>
              <a:t>disinformation</a:t>
            </a:r>
            <a:endParaRPr lang="fr-CA" dirty="0"/>
          </a:p>
          <a:p>
            <a:r>
              <a:rPr lang="fr-CA" dirty="0"/>
              <a:t>Digital Services </a:t>
            </a:r>
            <a:r>
              <a:rPr lang="fr-CA" dirty="0" err="1"/>
              <a:t>Act</a:t>
            </a:r>
            <a:r>
              <a:rPr lang="fr-CA" dirty="0"/>
              <a:t> package </a:t>
            </a:r>
          </a:p>
          <a:p>
            <a:r>
              <a:rPr lang="fr-CA" dirty="0" err="1"/>
              <a:t>Competition</a:t>
            </a:r>
            <a:r>
              <a:rPr lang="fr-CA" dirty="0"/>
              <a:t> (anti-trust) </a:t>
            </a:r>
            <a:r>
              <a:rPr lang="fr-CA" dirty="0" err="1"/>
              <a:t>policy</a:t>
            </a:r>
            <a:endParaRPr lang="fr-CA" dirty="0"/>
          </a:p>
          <a:p>
            <a:endParaRPr lang="fr-CA" dirty="0"/>
          </a:p>
          <a:p>
            <a:r>
              <a:rPr lang="fr-CA" dirty="0"/>
              <a:t>One possible </a:t>
            </a:r>
            <a:r>
              <a:rPr lang="en-CA" dirty="0"/>
              <a:t>“market-based” </a:t>
            </a:r>
            <a:r>
              <a:rPr lang="fr-CA" dirty="0"/>
              <a:t>solution for the EU to </a:t>
            </a:r>
            <a:r>
              <a:rPr lang="fr-CA" dirty="0" err="1"/>
              <a:t>extend</a:t>
            </a:r>
            <a:r>
              <a:rPr lang="fr-CA" dirty="0"/>
              <a:t> </a:t>
            </a:r>
            <a:r>
              <a:rPr lang="fr-CA" dirty="0" err="1"/>
              <a:t>its</a:t>
            </a:r>
            <a:r>
              <a:rPr lang="fr-CA" dirty="0"/>
              <a:t> </a:t>
            </a:r>
            <a:r>
              <a:rPr lang="fr-CA" dirty="0" err="1"/>
              <a:t>realm</a:t>
            </a:r>
            <a:r>
              <a:rPr lang="fr-CA" dirty="0"/>
              <a:t> : Digital </a:t>
            </a:r>
            <a:r>
              <a:rPr lang="fr-CA" dirty="0" err="1"/>
              <a:t>consumption</a:t>
            </a:r>
            <a:r>
              <a:rPr lang="fr-CA" dirty="0"/>
              <a:t> visas for non-EU </a:t>
            </a:r>
            <a:r>
              <a:rPr lang="fr-CA" dirty="0" err="1"/>
              <a:t>individuals</a:t>
            </a:r>
            <a:endParaRPr lang="fr-CA" dirty="0"/>
          </a:p>
          <a:p>
            <a:pPr lvl="1"/>
            <a:r>
              <a:rPr lang="fr-CA" dirty="0"/>
              <a:t>EU data protection for people </a:t>
            </a:r>
            <a:r>
              <a:rPr lang="fr-CA" dirty="0" err="1"/>
              <a:t>located</a:t>
            </a:r>
            <a:r>
              <a:rPr lang="fr-CA" dirty="0"/>
              <a:t> </a:t>
            </a:r>
            <a:r>
              <a:rPr lang="fr-CA" dirty="0" err="1"/>
              <a:t>outside</a:t>
            </a:r>
            <a:r>
              <a:rPr lang="fr-CA" dirty="0"/>
              <a:t> the EU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355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"/>
          <p:cNvSpPr txBox="1">
            <a:spLocks noGrp="1"/>
          </p:cNvSpPr>
          <p:nvPr>
            <p:ph type="ctrTitle"/>
          </p:nvPr>
        </p:nvSpPr>
        <p:spPr>
          <a:xfrm>
            <a:off x="342899" y="1437194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</a:pPr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292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 Symbols</vt:lpstr>
      <vt:lpstr>Roboto</vt:lpstr>
      <vt:lpstr>Office Theme</vt:lpstr>
      <vt:lpstr>Custom Design</vt:lpstr>
      <vt:lpstr>S40: Is the world dividing into data realms and what does it mean for the nations outside the realms?</vt:lpstr>
      <vt:lpstr>Patrick Leblond</vt:lpstr>
      <vt:lpstr>The Data Trilemma</vt:lpstr>
      <vt:lpstr>How the EU Resolves the Data Trilemma (inside and outside its borders)</vt:lpstr>
      <vt:lpstr>The EU’s Middle-Ground Approach</vt:lpstr>
      <vt:lpstr>GDPR “Adequacy”: Extending the EU’s Realm</vt:lpstr>
      <vt:lpstr>Going Beyond Data Regulation to Build Trust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S40: Is the world dividing into data realms and what does it mean for the nations outside the realms?</dc:title>
  <dc:creator>Dmitry Grozoubinski</dc:creator>
  <cp:lastModifiedBy>Aaronson, Susan</cp:lastModifiedBy>
  <cp:revision>47</cp:revision>
  <dcterms:created xsi:type="dcterms:W3CDTF">2020-08-07T09:06:03Z</dcterms:created>
  <dcterms:modified xsi:type="dcterms:W3CDTF">2020-09-22T15:37:52Z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0x0101000E6135625EDE924B8C759341E8045347</vt:lpwstr>
  </property>
</Properties>
</file>