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64" r:id="rId3"/>
    <p:sldMasterId id="2147483717" r:id="rId4"/>
  </p:sldMasterIdLst>
  <p:notesMasterIdLst>
    <p:notesMasterId r:id="rId17"/>
  </p:notesMasterIdLst>
  <p:sldIdLst>
    <p:sldId id="256" r:id="rId5"/>
    <p:sldId id="258" r:id="rId6"/>
    <p:sldId id="262" r:id="rId7"/>
    <p:sldId id="410" r:id="rId8"/>
    <p:sldId id="411" r:id="rId9"/>
    <p:sldId id="386" r:id="rId10"/>
    <p:sldId id="463" r:id="rId11"/>
    <p:sldId id="260" r:id="rId12"/>
    <p:sldId id="464" r:id="rId13"/>
    <p:sldId id="465" r:id="rId14"/>
    <p:sldId id="261" r:id="rId15"/>
    <p:sldId id="263" r:id="rId16"/>
  </p:sldIdLst>
  <p:sldSz cx="12192000" cy="6858000"/>
  <p:notesSz cx="6858000" cy="9144000"/>
  <p:embeddedFontLst>
    <p:embeddedFont>
      <p:font typeface="Arial Nova" panose="020B05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DvrzxYPMffAc7QPZXeTgxNax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>
      <p:cViewPr varScale="1">
        <p:scale>
          <a:sx n="75" d="100"/>
          <a:sy n="75" d="100"/>
        </p:scale>
        <p:origin x="6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C70BE-B8FF-4767-8D46-CE1FF011D8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D8FA5A-43A9-4FFA-96BA-A73CF5CB4802}">
      <dgm:prSet phldrT="[Text]"/>
      <dgm:spPr/>
      <dgm:t>
        <a:bodyPr/>
        <a:lstStyle/>
        <a:p>
          <a:r>
            <a:rPr lang="en-US" dirty="0"/>
            <a:t>Trust in data </a:t>
          </a:r>
        </a:p>
      </dgm:t>
    </dgm:pt>
    <dgm:pt modelId="{3D49FEA8-5A4E-4039-B63E-228C4256BCA8}" type="parTrans" cxnId="{598BF019-F462-423D-AF89-D0D70BCCC717}">
      <dgm:prSet/>
      <dgm:spPr/>
      <dgm:t>
        <a:bodyPr/>
        <a:lstStyle/>
        <a:p>
          <a:endParaRPr lang="en-US"/>
        </a:p>
      </dgm:t>
    </dgm:pt>
    <dgm:pt modelId="{06057133-C4CA-45C1-9854-917294B56DCB}" type="sibTrans" cxnId="{598BF019-F462-423D-AF89-D0D70BCCC717}">
      <dgm:prSet/>
      <dgm:spPr/>
      <dgm:t>
        <a:bodyPr/>
        <a:lstStyle/>
        <a:p>
          <a:endParaRPr lang="en-US"/>
        </a:p>
      </dgm:t>
    </dgm:pt>
    <dgm:pt modelId="{B1135C15-EB0E-4C32-9B83-62FC70A001A2}">
      <dgm:prSet phldrT="[Text]"/>
      <dgm:spPr/>
      <dgm:t>
        <a:bodyPr/>
        <a:lstStyle/>
        <a:p>
          <a:r>
            <a:rPr lang="en-US" i="1" dirty="0"/>
            <a:t>Growing consumption data-driven services </a:t>
          </a:r>
        </a:p>
      </dgm:t>
    </dgm:pt>
    <dgm:pt modelId="{04404A73-C500-46E4-9227-47D57B74D2B6}" type="parTrans" cxnId="{931350D0-4F00-41E6-8D45-1E853481FC45}">
      <dgm:prSet/>
      <dgm:spPr/>
      <dgm:t>
        <a:bodyPr/>
        <a:lstStyle/>
        <a:p>
          <a:endParaRPr lang="en-US"/>
        </a:p>
      </dgm:t>
    </dgm:pt>
    <dgm:pt modelId="{166946CE-D0A9-49B0-8F0A-394455509CFB}" type="sibTrans" cxnId="{931350D0-4F00-41E6-8D45-1E853481FC45}">
      <dgm:prSet/>
      <dgm:spPr/>
      <dgm:t>
        <a:bodyPr/>
        <a:lstStyle/>
        <a:p>
          <a:endParaRPr lang="en-US"/>
        </a:p>
      </dgm:t>
    </dgm:pt>
    <dgm:pt modelId="{CBDE5D2F-1C3A-4262-AEAD-10FD7A3C44CA}">
      <dgm:prSet phldrT="[Text]"/>
      <dgm:spPr/>
      <dgm:t>
        <a:bodyPr/>
        <a:lstStyle/>
        <a:p>
          <a:r>
            <a:rPr lang="en-US" dirty="0"/>
            <a:t>Comparative advantage data governance</a:t>
          </a:r>
        </a:p>
      </dgm:t>
    </dgm:pt>
    <dgm:pt modelId="{9E508A26-DF5A-41FB-99EB-A948866D013A}" type="parTrans" cxnId="{300DBF66-E5F5-4CBC-9F42-592BBFE4F225}">
      <dgm:prSet/>
      <dgm:spPr/>
      <dgm:t>
        <a:bodyPr/>
        <a:lstStyle/>
        <a:p>
          <a:endParaRPr lang="en-US"/>
        </a:p>
      </dgm:t>
    </dgm:pt>
    <dgm:pt modelId="{902DB4E0-37E0-4FD1-8364-92D3038E7C78}" type="sibTrans" cxnId="{300DBF66-E5F5-4CBC-9F42-592BBFE4F225}">
      <dgm:prSet/>
      <dgm:spPr/>
      <dgm:t>
        <a:bodyPr/>
        <a:lstStyle/>
        <a:p>
          <a:endParaRPr lang="en-US"/>
        </a:p>
      </dgm:t>
    </dgm:pt>
    <dgm:pt modelId="{6E43CFEE-E690-4444-B98F-F976792A2B13}" type="pres">
      <dgm:prSet presAssocID="{107C70BE-B8FF-4767-8D46-CE1FF011D85D}" presName="CompostProcess" presStyleCnt="0">
        <dgm:presLayoutVars>
          <dgm:dir/>
          <dgm:resizeHandles val="exact"/>
        </dgm:presLayoutVars>
      </dgm:prSet>
      <dgm:spPr/>
    </dgm:pt>
    <dgm:pt modelId="{99FC421D-EED8-476E-AB42-C340CB6E5389}" type="pres">
      <dgm:prSet presAssocID="{107C70BE-B8FF-4767-8D46-CE1FF011D85D}" presName="arrow" presStyleLbl="bgShp" presStyleIdx="0" presStyleCnt="1" custLinFactNeighborX="21369" custLinFactNeighborY="3852"/>
      <dgm:spPr/>
    </dgm:pt>
    <dgm:pt modelId="{FAB3A098-399A-40A0-996E-CA35B467BD68}" type="pres">
      <dgm:prSet presAssocID="{107C70BE-B8FF-4767-8D46-CE1FF011D85D}" presName="linearProcess" presStyleCnt="0"/>
      <dgm:spPr/>
    </dgm:pt>
    <dgm:pt modelId="{8249F1EB-2074-49CF-B48C-90C2876CD073}" type="pres">
      <dgm:prSet presAssocID="{38D8FA5A-43A9-4FFA-96BA-A73CF5CB4802}" presName="textNode" presStyleLbl="node1" presStyleIdx="0" presStyleCnt="3" custLinFactNeighborX="-6667" custLinFactNeighborY="8218">
        <dgm:presLayoutVars>
          <dgm:bulletEnabled val="1"/>
        </dgm:presLayoutVars>
      </dgm:prSet>
      <dgm:spPr/>
    </dgm:pt>
    <dgm:pt modelId="{840664A9-4521-462F-8C37-C733059B45C6}" type="pres">
      <dgm:prSet presAssocID="{06057133-C4CA-45C1-9854-917294B56DCB}" presName="sibTrans" presStyleCnt="0"/>
      <dgm:spPr/>
    </dgm:pt>
    <dgm:pt modelId="{0C5A56FE-598B-4DEE-BD2D-D967332CA17A}" type="pres">
      <dgm:prSet presAssocID="{B1135C15-EB0E-4C32-9B83-62FC70A001A2}" presName="textNode" presStyleLbl="node1" presStyleIdx="1" presStyleCnt="3">
        <dgm:presLayoutVars>
          <dgm:bulletEnabled val="1"/>
        </dgm:presLayoutVars>
      </dgm:prSet>
      <dgm:spPr/>
    </dgm:pt>
    <dgm:pt modelId="{9AC5740B-3520-4322-BD6D-B5949F007CD4}" type="pres">
      <dgm:prSet presAssocID="{166946CE-D0A9-49B0-8F0A-394455509CFB}" presName="sibTrans" presStyleCnt="0"/>
      <dgm:spPr/>
    </dgm:pt>
    <dgm:pt modelId="{C515E874-A586-4D89-8607-2AED9CC30094}" type="pres">
      <dgm:prSet presAssocID="{CBDE5D2F-1C3A-4262-AEAD-10FD7A3C44CA}" presName="textNode" presStyleLbl="node1" presStyleIdx="2" presStyleCnt="3" custLinFactX="-2870" custLinFactNeighborX="-100000" custLinFactNeighborY="-5980">
        <dgm:presLayoutVars>
          <dgm:bulletEnabled val="1"/>
        </dgm:presLayoutVars>
      </dgm:prSet>
      <dgm:spPr/>
    </dgm:pt>
  </dgm:ptLst>
  <dgm:cxnLst>
    <dgm:cxn modelId="{598BF019-F462-423D-AF89-D0D70BCCC717}" srcId="{107C70BE-B8FF-4767-8D46-CE1FF011D85D}" destId="{38D8FA5A-43A9-4FFA-96BA-A73CF5CB4802}" srcOrd="0" destOrd="0" parTransId="{3D49FEA8-5A4E-4039-B63E-228C4256BCA8}" sibTransId="{06057133-C4CA-45C1-9854-917294B56DCB}"/>
    <dgm:cxn modelId="{05BFCE5C-5038-442B-8BF4-6F9E3FE5F44F}" type="presOf" srcId="{CBDE5D2F-1C3A-4262-AEAD-10FD7A3C44CA}" destId="{C515E874-A586-4D89-8607-2AED9CC30094}" srcOrd="0" destOrd="0" presId="urn:microsoft.com/office/officeart/2005/8/layout/hProcess9"/>
    <dgm:cxn modelId="{300DBF66-E5F5-4CBC-9F42-592BBFE4F225}" srcId="{107C70BE-B8FF-4767-8D46-CE1FF011D85D}" destId="{CBDE5D2F-1C3A-4262-AEAD-10FD7A3C44CA}" srcOrd="2" destOrd="0" parTransId="{9E508A26-DF5A-41FB-99EB-A948866D013A}" sibTransId="{902DB4E0-37E0-4FD1-8364-92D3038E7C78}"/>
    <dgm:cxn modelId="{94C8E876-CB6D-4962-85B7-55A79D4B8ADE}" type="presOf" srcId="{107C70BE-B8FF-4767-8D46-CE1FF011D85D}" destId="{6E43CFEE-E690-4444-B98F-F976792A2B13}" srcOrd="0" destOrd="0" presId="urn:microsoft.com/office/officeart/2005/8/layout/hProcess9"/>
    <dgm:cxn modelId="{A0DF0D58-A78F-49C9-A0EF-D947117B70BB}" type="presOf" srcId="{38D8FA5A-43A9-4FFA-96BA-A73CF5CB4802}" destId="{8249F1EB-2074-49CF-B48C-90C2876CD073}" srcOrd="0" destOrd="0" presId="urn:microsoft.com/office/officeart/2005/8/layout/hProcess9"/>
    <dgm:cxn modelId="{931350D0-4F00-41E6-8D45-1E853481FC45}" srcId="{107C70BE-B8FF-4767-8D46-CE1FF011D85D}" destId="{B1135C15-EB0E-4C32-9B83-62FC70A001A2}" srcOrd="1" destOrd="0" parTransId="{04404A73-C500-46E4-9227-47D57B74D2B6}" sibTransId="{166946CE-D0A9-49B0-8F0A-394455509CFB}"/>
    <dgm:cxn modelId="{8B7DE0F1-08BB-4188-AEE1-EAA44A07AA28}" type="presOf" srcId="{B1135C15-EB0E-4C32-9B83-62FC70A001A2}" destId="{0C5A56FE-598B-4DEE-BD2D-D967332CA17A}" srcOrd="0" destOrd="0" presId="urn:microsoft.com/office/officeart/2005/8/layout/hProcess9"/>
    <dgm:cxn modelId="{EB2398E8-83BD-4E76-B596-9F7FD8048A1A}" type="presParOf" srcId="{6E43CFEE-E690-4444-B98F-F976792A2B13}" destId="{99FC421D-EED8-476E-AB42-C340CB6E5389}" srcOrd="0" destOrd="0" presId="urn:microsoft.com/office/officeart/2005/8/layout/hProcess9"/>
    <dgm:cxn modelId="{47707B5C-AE1A-4134-8113-AD9E8B01D4D5}" type="presParOf" srcId="{6E43CFEE-E690-4444-B98F-F976792A2B13}" destId="{FAB3A098-399A-40A0-996E-CA35B467BD68}" srcOrd="1" destOrd="0" presId="urn:microsoft.com/office/officeart/2005/8/layout/hProcess9"/>
    <dgm:cxn modelId="{290B4293-930A-496D-8D5B-A5697DDFFA6E}" type="presParOf" srcId="{FAB3A098-399A-40A0-996E-CA35B467BD68}" destId="{8249F1EB-2074-49CF-B48C-90C2876CD073}" srcOrd="0" destOrd="0" presId="urn:microsoft.com/office/officeart/2005/8/layout/hProcess9"/>
    <dgm:cxn modelId="{DA6B1089-CFEA-4FB4-90B5-9E14EB8C2BC9}" type="presParOf" srcId="{FAB3A098-399A-40A0-996E-CA35B467BD68}" destId="{840664A9-4521-462F-8C37-C733059B45C6}" srcOrd="1" destOrd="0" presId="urn:microsoft.com/office/officeart/2005/8/layout/hProcess9"/>
    <dgm:cxn modelId="{BAA64ABC-DF39-44C7-9710-663A33D7A200}" type="presParOf" srcId="{FAB3A098-399A-40A0-996E-CA35B467BD68}" destId="{0C5A56FE-598B-4DEE-BD2D-D967332CA17A}" srcOrd="2" destOrd="0" presId="urn:microsoft.com/office/officeart/2005/8/layout/hProcess9"/>
    <dgm:cxn modelId="{21D395F5-DD94-4257-B09E-DEFDF83CB51F}" type="presParOf" srcId="{FAB3A098-399A-40A0-996E-CA35B467BD68}" destId="{9AC5740B-3520-4322-BD6D-B5949F007CD4}" srcOrd="3" destOrd="0" presId="urn:microsoft.com/office/officeart/2005/8/layout/hProcess9"/>
    <dgm:cxn modelId="{80BEACE9-26FE-4ADA-880F-FFF0C07ABD5C}" type="presParOf" srcId="{FAB3A098-399A-40A0-996E-CA35B467BD68}" destId="{C515E874-A586-4D89-8607-2AED9CC300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C421D-EED8-476E-AB42-C340CB6E5389}">
      <dsp:nvSpPr>
        <dsp:cNvPr id="0" name=""/>
        <dsp:cNvSpPr/>
      </dsp:nvSpPr>
      <dsp:spPr>
        <a:xfrm>
          <a:off x="1000846" y="0"/>
          <a:ext cx="5671463" cy="44990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9F1EB-2074-49CF-B48C-90C2876CD073}">
      <dsp:nvSpPr>
        <dsp:cNvPr id="0" name=""/>
        <dsp:cNvSpPr/>
      </dsp:nvSpPr>
      <dsp:spPr>
        <a:xfrm>
          <a:off x="0" y="1497616"/>
          <a:ext cx="2147649" cy="1799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Trust in data </a:t>
          </a:r>
        </a:p>
      </dsp:txBody>
      <dsp:txXfrm>
        <a:off x="87851" y="1585467"/>
        <a:ext cx="1971947" cy="1623928"/>
      </dsp:txXfrm>
    </dsp:sp>
    <dsp:sp modelId="{0C5A56FE-598B-4DEE-BD2D-D967332CA17A}">
      <dsp:nvSpPr>
        <dsp:cNvPr id="0" name=""/>
        <dsp:cNvSpPr/>
      </dsp:nvSpPr>
      <dsp:spPr>
        <a:xfrm>
          <a:off x="2262330" y="1349722"/>
          <a:ext cx="2147649" cy="1799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Growing consumption data-driven services </a:t>
          </a:r>
        </a:p>
      </dsp:txBody>
      <dsp:txXfrm>
        <a:off x="2350181" y="1437573"/>
        <a:ext cx="1971947" cy="1623928"/>
      </dsp:txXfrm>
    </dsp:sp>
    <dsp:sp modelId="{C515E874-A586-4D89-8607-2AED9CC30094}">
      <dsp:nvSpPr>
        <dsp:cNvPr id="0" name=""/>
        <dsp:cNvSpPr/>
      </dsp:nvSpPr>
      <dsp:spPr>
        <a:xfrm>
          <a:off x="4348342" y="1242104"/>
          <a:ext cx="2147649" cy="1799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Comparative advantage data governance</a:t>
          </a:r>
        </a:p>
      </dsp:txBody>
      <dsp:txXfrm>
        <a:off x="4436193" y="1329955"/>
        <a:ext cx="1971947" cy="1623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Absolute Advantage describes the ability of a specific country to produce goods at a lower cost per unit whereas comparative advantage describes the ability of a specific country to produce goods at a lower opportunity cost.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84EFC-10D7-44E9-ABB4-3B2B888758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0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1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slide">
  <p:cSld name="Session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342899" y="1199210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71" y="5746751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/>
        </p:nvSpPr>
        <p:spPr>
          <a:xfrm>
            <a:off x="342899" y="3103620"/>
            <a:ext cx="2057401" cy="4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590"/>
              <a:buFont typeface="Arial"/>
              <a:buNone/>
            </a:pPr>
            <a:r>
              <a:rPr lang="es-ES" sz="2590" b="0" i="0" u="none" strike="noStrike" cap="none" dirty="0" err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r>
              <a:rPr lang="es-ES" sz="2590" b="0" i="0" u="none" strike="noStrike" cap="none" dirty="0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590" b="0" i="0" u="none" strike="noStrike" cap="none" dirty="0" err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s-ES" sz="2590" b="0" i="0" u="none" strike="noStrike" cap="none" dirty="0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590" b="0" i="0" u="none" strike="noStrike" cap="none" dirty="0">
              <a:solidFill>
                <a:srgbClr val="E41E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3608" y="898625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3608" y="416470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342899" y="388729"/>
            <a:ext cx="5851185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8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8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8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8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2495083" y="3017159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3"/>
          </p:nvPr>
        </p:nvSpPr>
        <p:spPr>
          <a:xfrm>
            <a:off x="4474427" y="2995712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4"/>
          </p:nvPr>
        </p:nvSpPr>
        <p:spPr>
          <a:xfrm>
            <a:off x="6453771" y="2986321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5"/>
          </p:nvPr>
        </p:nvSpPr>
        <p:spPr>
          <a:xfrm>
            <a:off x="8433115" y="2993473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5 ">
  <p:cSld name="Substance slide 5 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ctrTitle"/>
          </p:nvPr>
        </p:nvSpPr>
        <p:spPr>
          <a:xfrm>
            <a:off x="476249" y="954293"/>
            <a:ext cx="5259533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>
            <a:spLocks noGrp="1"/>
          </p:cNvSpPr>
          <p:nvPr>
            <p:ph type="pic" idx="2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>
            <a:spLocks noGrp="1"/>
          </p:cNvSpPr>
          <p:nvPr>
            <p:ph type="pic" idx="3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>
            <a:spLocks noGrp="1"/>
          </p:cNvSpPr>
          <p:nvPr>
            <p:ph type="pic" idx="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>
            <a:spLocks noGrp="1"/>
          </p:cNvSpPr>
          <p:nvPr>
            <p:ph type="pic" idx="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>
            <a:spLocks noGrp="1"/>
          </p:cNvSpPr>
          <p:nvPr>
            <p:ph type="pic" idx="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>
            <a:spLocks noGrp="1"/>
          </p:cNvSpPr>
          <p:nvPr>
            <p:ph type="pic" idx="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>
            <a:spLocks noGrp="1"/>
          </p:cNvSpPr>
          <p:nvPr>
            <p:ph type="pic" idx="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1"/>
          <p:cNvSpPr>
            <a:spLocks noGrp="1"/>
          </p:cNvSpPr>
          <p:nvPr>
            <p:ph type="pic" idx="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479086" y="2167162"/>
            <a:ext cx="5256696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6207237" y="954293"/>
            <a:ext cx="5259533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es-ES"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rPr>
              <a:t>&lt;Heading&gt;</a:t>
            </a:r>
            <a:endParaRPr sz="4000" b="1">
              <a:solidFill>
                <a:srgbClr val="E41E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3"/>
          </p:nvPr>
        </p:nvSpPr>
        <p:spPr>
          <a:xfrm>
            <a:off x="6210074" y="2167162"/>
            <a:ext cx="5256696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5 - Right Aligned  - Picture">
  <p:cSld name="Substance slide 5 - Right Aligned  - Pictur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5" y="0"/>
            <a:ext cx="5010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1" y="5734050"/>
            <a:ext cx="12242802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>
            <a:spLocks noGrp="1"/>
          </p:cNvSpPr>
          <p:nvPr>
            <p:ph type="pic" idx="2"/>
          </p:nvPr>
        </p:nvSpPr>
        <p:spPr>
          <a:xfrm>
            <a:off x="99504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2"/>
          <p:cNvSpPr>
            <a:spLocks noGrp="1"/>
          </p:cNvSpPr>
          <p:nvPr>
            <p:ph type="pic" idx="3"/>
          </p:nvPr>
        </p:nvSpPr>
        <p:spPr>
          <a:xfrm>
            <a:off x="110299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>
            <a:spLocks noGrp="1"/>
          </p:cNvSpPr>
          <p:nvPr>
            <p:ph type="pic" idx="4"/>
          </p:nvPr>
        </p:nvSpPr>
        <p:spPr>
          <a:xfrm>
            <a:off x="573086" y="1038508"/>
            <a:ext cx="11371263" cy="409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>
            <a:spLocks noGrp="1"/>
          </p:cNvSpPr>
          <p:nvPr>
            <p:ph type="pic" idx="5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>
            <a:spLocks noGrp="1"/>
          </p:cNvSpPr>
          <p:nvPr>
            <p:ph type="pic" idx="6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2"/>
          <p:cNvSpPr>
            <a:spLocks noGrp="1"/>
          </p:cNvSpPr>
          <p:nvPr>
            <p:ph type="pic" idx="7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22"/>
          <p:cNvSpPr>
            <a:spLocks noGrp="1"/>
          </p:cNvSpPr>
          <p:nvPr>
            <p:ph type="pic" idx="8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>
            <a:spLocks noGrp="1"/>
          </p:cNvSpPr>
          <p:nvPr>
            <p:ph type="pic" idx="9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2"/>
          <p:cNvSpPr>
            <a:spLocks noGrp="1"/>
          </p:cNvSpPr>
          <p:nvPr>
            <p:ph type="pic" idx="13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117762" y="5797248"/>
            <a:ext cx="6092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&lt;Session Title&gt;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saaronso@gwu.edu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saaronso@gwu.edu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3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slide">
  <p:cSld name="Speaker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ctrTitle"/>
          </p:nvPr>
        </p:nvSpPr>
        <p:spPr>
          <a:xfrm>
            <a:off x="342899" y="1278759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5400"/>
              <a:buFont typeface="Arial"/>
              <a:buNone/>
              <a:defRPr sz="54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8223318" y="3913691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9966310" y="2834020"/>
            <a:ext cx="1606481" cy="12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42898" y="359702"/>
            <a:ext cx="5861594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342898" y="2321333"/>
            <a:ext cx="4305007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342900" y="2741329"/>
            <a:ext cx="5881688" cy="44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342898" y="3518773"/>
            <a:ext cx="6623050" cy="20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4600"/>
              <a:buFont typeface="Noto Sans Symbols"/>
              <a:buNone/>
              <a:defRPr sz="46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0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27" name="Google Shape;3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saaronso@gwu.edu </a:t>
            </a:r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924F-082C-4C47-AA45-47912BF9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C4C8-BE34-4AEA-A55A-345F999E1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21108-30C8-41A3-9AB4-C327BBDC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13C69-DDFC-4FE3-9ECF-4B3443FE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F7ADA-A530-40BC-A290-E090F8BA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saaronso@gwu.edu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AC2AD-60B2-4C39-9280-96681C4B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37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62E1-1EBB-4867-B570-D320E40F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F5D7-2A34-4841-BBB7-87D5BA4E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2FA9-AE9E-4259-9202-71009E85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90BE-757F-4A6E-9D4A-8A665D9D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saaronso@gwu.edu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91A28-DADF-487D-BC89-46C669AE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42899" y="1437194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4800" y="891658"/>
            <a:ext cx="9042400" cy="43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"/>
              <a:buNone/>
            </a:pPr>
            <a:r>
              <a:rPr lang="es-ES" sz="1200" b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Thematic Partner(s):</a:t>
            </a:r>
            <a:endParaRPr sz="1200" b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Partner:s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74800" y="1335293"/>
            <a:ext cx="90424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574800" y="1902749"/>
            <a:ext cx="90424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September – 2 October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74800" y="4318000"/>
            <a:ext cx="9042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www.GenevaTradeWeek.ch</a:t>
            </a:r>
            <a:endParaRPr sz="28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519" y="226981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A close up of a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A close up of a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A picture containing draw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A picture containing drawing, light, clock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342899" y="2034094"/>
            <a:ext cx="994641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  <a:defRPr sz="6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4819" y="897761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069219"/>
            <a:ext cx="9829800" cy="3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4819" y="400926"/>
            <a:ext cx="1714272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342899" y="251430"/>
            <a:ext cx="11336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89992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772398" y="5803899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Thematic Partner(s):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578894" y="5803900"/>
            <a:ext cx="2057401" cy="2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ES" sz="1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Inclusivity Partners:</a:t>
            </a:r>
            <a:endParaRPr sz="1200"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6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4" y="6183040"/>
            <a:ext cx="113484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302" y="6256377"/>
            <a:ext cx="951237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6051" y="6344531"/>
            <a:ext cx="117876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2135" y="6256377"/>
            <a:ext cx="1036458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8722" y="6168697"/>
            <a:ext cx="1009581" cy="5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94668" y="6384386"/>
            <a:ext cx="1717106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50748" y="6205912"/>
            <a:ext cx="1023727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A picture containing drawing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r="34624"/>
          <a:stretch/>
        </p:blipFill>
        <p:spPr>
          <a:xfrm>
            <a:off x="4975371" y="6210262"/>
            <a:ext cx="885222" cy="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A picture containing drawing, light,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5924" y="6330414"/>
            <a:ext cx="75695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6802" y="6227197"/>
            <a:ext cx="532800" cy="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4">
  <p:cSld name="Substance slide 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ctrTitle"/>
          </p:nvPr>
        </p:nvSpPr>
        <p:spPr>
          <a:xfrm>
            <a:off x="476249" y="954293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>
            <a:spLocks noGrp="1"/>
          </p:cNvSpPr>
          <p:nvPr>
            <p:ph type="pic" idx="2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>
            <a:spLocks noGrp="1"/>
          </p:cNvSpPr>
          <p:nvPr>
            <p:ph type="pic" idx="3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>
            <a:spLocks noGrp="1"/>
          </p:cNvSpPr>
          <p:nvPr>
            <p:ph type="pic" idx="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>
            <a:spLocks noGrp="1"/>
          </p:cNvSpPr>
          <p:nvPr>
            <p:ph type="pic" idx="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>
            <a:spLocks noGrp="1"/>
          </p:cNvSpPr>
          <p:nvPr>
            <p:ph type="pic" idx="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>
            <a:spLocks noGrp="1"/>
          </p:cNvSpPr>
          <p:nvPr>
            <p:ph type="pic" idx="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>
            <a:spLocks noGrp="1"/>
          </p:cNvSpPr>
          <p:nvPr>
            <p:ph type="pic" idx="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>
            <a:spLocks noGrp="1"/>
          </p:cNvSpPr>
          <p:nvPr>
            <p:ph type="pic" idx="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476250" y="2114550"/>
            <a:ext cx="10668000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1E2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2 - Right Aligned">
  <p:cSld name="Substance slide 2 - Right Aligned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5" y="0"/>
            <a:ext cx="40279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801" y="5734050"/>
            <a:ext cx="12242802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>
            <a:spLocks noGrp="1"/>
          </p:cNvSpPr>
          <p:nvPr>
            <p:ph type="pic" idx="2"/>
          </p:nvPr>
        </p:nvSpPr>
        <p:spPr>
          <a:xfrm>
            <a:off x="573087" y="789751"/>
            <a:ext cx="434065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Google Shape;196;p1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>
            <a:spLocks noGrp="1"/>
          </p:cNvSpPr>
          <p:nvPr>
            <p:ph type="pic" idx="3"/>
          </p:nvPr>
        </p:nvSpPr>
        <p:spPr>
          <a:xfrm>
            <a:off x="99504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>
            <a:spLocks noGrp="1"/>
          </p:cNvSpPr>
          <p:nvPr>
            <p:ph type="pic" idx="4"/>
          </p:nvPr>
        </p:nvSpPr>
        <p:spPr>
          <a:xfrm>
            <a:off x="110299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ctrTitle"/>
          </p:nvPr>
        </p:nvSpPr>
        <p:spPr>
          <a:xfrm>
            <a:off x="5184436" y="954293"/>
            <a:ext cx="6766264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>
            <a:spLocks noGrp="1"/>
          </p:cNvSpPr>
          <p:nvPr>
            <p:ph type="pic" idx="5"/>
          </p:nvPr>
        </p:nvSpPr>
        <p:spPr>
          <a:xfrm>
            <a:off x="573087" y="3151394"/>
            <a:ext cx="434065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18"/>
          <p:cNvSpPr>
            <a:spLocks noGrp="1"/>
          </p:cNvSpPr>
          <p:nvPr>
            <p:ph type="pic" idx="6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>
            <a:spLocks noGrp="1"/>
          </p:cNvSpPr>
          <p:nvPr>
            <p:ph type="pic" idx="7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>
            <a:spLocks noGrp="1"/>
          </p:cNvSpPr>
          <p:nvPr>
            <p:ph type="pic" idx="8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>
            <a:spLocks noGrp="1"/>
          </p:cNvSpPr>
          <p:nvPr>
            <p:ph type="pic" idx="9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>
            <a:spLocks noGrp="1"/>
          </p:cNvSpPr>
          <p:nvPr>
            <p:ph type="pic" idx="13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>
            <a:spLocks noGrp="1"/>
          </p:cNvSpPr>
          <p:nvPr>
            <p:ph type="pic" idx="14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5184775" y="2160588"/>
            <a:ext cx="6759575" cy="3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tance slide 3 - Left Aligned">
  <p:cSld name="Substance slide 3 - Left Aligned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>
            <a:spLocks noGrp="1"/>
          </p:cNvSpPr>
          <p:nvPr>
            <p:ph type="ctrTitle"/>
          </p:nvPr>
        </p:nvSpPr>
        <p:spPr>
          <a:xfrm>
            <a:off x="476250" y="954293"/>
            <a:ext cx="511175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  <a:defRPr sz="4000" b="1">
                <a:solidFill>
                  <a:srgbClr val="E41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>
            <a:spLocks noGrp="1"/>
          </p:cNvSpPr>
          <p:nvPr>
            <p:ph type="pic" idx="2"/>
          </p:nvPr>
        </p:nvSpPr>
        <p:spPr>
          <a:xfrm>
            <a:off x="7198865" y="768331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734050"/>
            <a:ext cx="1219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716" y="6357583"/>
            <a:ext cx="1032129" cy="3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716" y="5860748"/>
            <a:ext cx="1714272" cy="3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>
            <a:spLocks noGrp="1"/>
          </p:cNvSpPr>
          <p:nvPr>
            <p:ph type="pic" idx="3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>
            <a:spLocks noGrp="1"/>
          </p:cNvSpPr>
          <p:nvPr>
            <p:ph type="pic" idx="4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>
            <a:spLocks noGrp="1"/>
          </p:cNvSpPr>
          <p:nvPr>
            <p:ph type="pic" idx="5"/>
          </p:nvPr>
        </p:nvSpPr>
        <p:spPr>
          <a:xfrm>
            <a:off x="9810490" y="768331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>
            <a:spLocks noGrp="1"/>
          </p:cNvSpPr>
          <p:nvPr>
            <p:ph type="pic" idx="6"/>
          </p:nvPr>
        </p:nvSpPr>
        <p:spPr>
          <a:xfrm>
            <a:off x="9810490" y="2934913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>
            <a:spLocks noGrp="1"/>
          </p:cNvSpPr>
          <p:nvPr>
            <p:ph type="pic" idx="7"/>
          </p:nvPr>
        </p:nvSpPr>
        <p:spPr>
          <a:xfrm>
            <a:off x="7198865" y="2934913"/>
            <a:ext cx="1280160" cy="128016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6997557" y="2108200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8"/>
          </p:nvPr>
        </p:nvSpPr>
        <p:spPr>
          <a:xfrm>
            <a:off x="6970439" y="4305916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9"/>
          </p:nvPr>
        </p:nvSpPr>
        <p:spPr>
          <a:xfrm>
            <a:off x="9636124" y="2119621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13"/>
          </p:nvPr>
        </p:nvSpPr>
        <p:spPr>
          <a:xfrm>
            <a:off x="9609006" y="4317337"/>
            <a:ext cx="173701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>
            <a:spLocks noGrp="1"/>
          </p:cNvSpPr>
          <p:nvPr>
            <p:ph type="pic" idx="14"/>
          </p:nvPr>
        </p:nvSpPr>
        <p:spPr>
          <a:xfrm>
            <a:off x="16181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9"/>
          <p:cNvSpPr>
            <a:spLocks noGrp="1"/>
          </p:cNvSpPr>
          <p:nvPr>
            <p:ph type="pic" idx="15"/>
          </p:nvPr>
        </p:nvSpPr>
        <p:spPr>
          <a:xfrm>
            <a:off x="1187450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9"/>
          <p:cNvSpPr>
            <a:spLocks noGrp="1"/>
          </p:cNvSpPr>
          <p:nvPr>
            <p:ph type="pic" idx="16"/>
          </p:nvPr>
        </p:nvSpPr>
        <p:spPr>
          <a:xfrm>
            <a:off x="221592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9"/>
          <p:cNvSpPr>
            <a:spLocks noGrp="1"/>
          </p:cNvSpPr>
          <p:nvPr>
            <p:ph type="pic" idx="17"/>
          </p:nvPr>
        </p:nvSpPr>
        <p:spPr>
          <a:xfrm>
            <a:off x="3241562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9"/>
          <p:cNvSpPr>
            <a:spLocks noGrp="1"/>
          </p:cNvSpPr>
          <p:nvPr>
            <p:ph type="pic" idx="18"/>
          </p:nvPr>
        </p:nvSpPr>
        <p:spPr>
          <a:xfrm>
            <a:off x="4270036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9"/>
          <p:cNvSpPr>
            <a:spLocks noGrp="1"/>
          </p:cNvSpPr>
          <p:nvPr>
            <p:ph type="pic" idx="19"/>
          </p:nvPr>
        </p:nvSpPr>
        <p:spPr>
          <a:xfrm>
            <a:off x="5295674" y="6067425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20"/>
          </p:nvPr>
        </p:nvSpPr>
        <p:spPr>
          <a:xfrm>
            <a:off x="476250" y="2216150"/>
            <a:ext cx="5407025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647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26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3348486" y="2103437"/>
            <a:ext cx="5312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722" r:id="rId7"/>
    <p:sldLayoutId id="2147483723" r:id="rId8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9" name="Google Shape;26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saaronso@gwu.edu </a:t>
            </a:r>
            <a:endParaRPr dirty="0"/>
          </a:p>
        </p:txBody>
      </p:sp>
      <p:sp>
        <p:nvSpPr>
          <p:cNvPr id="270" name="Google Shape;27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71140-2292-4834-AEAC-5536D694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B5C0-8509-4A7B-8AA6-1255B6471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10916-CEAE-4AB5-B9E6-B1476D22A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3A0F0-EBD9-439F-B676-65D30192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saaronso@gwu.edu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304C6-3FFF-4333-9BB3-410EBFC5C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st:_A_Memoi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blognss.wordpress.com/2013/04/15/lever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File_China_America_flag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db.com/cartoons/Other_Studios/Z/Zigzag_Animation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>
            <a:spLocks noGrp="1"/>
          </p:cNvSpPr>
          <p:nvPr>
            <p:ph type="body" idx="1"/>
          </p:nvPr>
        </p:nvSpPr>
        <p:spPr>
          <a:xfrm>
            <a:off x="342899" y="388729"/>
            <a:ext cx="5851185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600" dirty="0" err="1">
                <a:latin typeface="Roboto"/>
                <a:ea typeface="Roboto"/>
                <a:cs typeface="Roboto"/>
                <a:sym typeface="Roboto"/>
              </a:rPr>
              <a:t>October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1</a:t>
            </a:r>
            <a:r>
              <a:rPr lang="es-ES" sz="2600" baseline="3000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2020 17h00 – 18h30</a:t>
            </a:r>
            <a:endParaRPr/>
          </a:p>
        </p:txBody>
      </p:sp>
      <p:pic>
        <p:nvPicPr>
          <p:cNvPr id="345" name="Google Shape;345;p1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421" y="2654998"/>
            <a:ext cx="2961454" cy="113923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"/>
          <p:cNvSpPr txBox="1"/>
          <p:nvPr/>
        </p:nvSpPr>
        <p:spPr>
          <a:xfrm>
            <a:off x="342899" y="1199210"/>
            <a:ext cx="9144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S40: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dividing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realms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mean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nations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outside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realms</a:t>
            </a:r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D046-BA82-4D99-82B6-39A78E89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Administration perspective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B7EC0-89D6-4537-9D05-7A0821516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China's big platforms grew up under great firewall, where they were protected and nurtured.  These firms now compete effectively in relatively more open markets such as EU Canada, , UK and the US.  "Unfair competition."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China is good at stealing, buying legally, buying firms, and creating apps that acquire personal data.  </a:t>
            </a: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China can use that data, cross data sets and gain new insights into behavior of Americans creating a national security threat.  Also, China is great at using AI to attract consumers, provide new services. These new services often attract young people--and they can learn about how these people behave and consume-- metadata is a national security issue.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1CF20-B8A5-48BC-91B0-07B381E774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saaronso@gwu.edu </a:t>
            </a:r>
          </a:p>
        </p:txBody>
      </p:sp>
    </p:spTree>
    <p:extLst>
      <p:ext uri="{BB962C8B-B14F-4D97-AF65-F5344CB8AC3E}">
        <p14:creationId xmlns:p14="http://schemas.microsoft.com/office/powerpoint/2010/main" val="236149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6000"/>
              <a:buFont typeface="Arial"/>
              <a:buNone/>
            </a:pPr>
            <a:r>
              <a:rPr lang="en-US" sz="4000" dirty="0"/>
              <a:t>US response undermines its data realm 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F7607-1322-4909-BFD8-0FD585033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America’s longstanding commitment to rule of law, predictability, and openness.</a:t>
            </a:r>
          </a:p>
          <a:p>
            <a:r>
              <a:rPr lang="en-US" dirty="0"/>
              <a:t>US is becoming more like China in face of national security threat of data.</a:t>
            </a:r>
          </a:p>
          <a:p>
            <a:r>
              <a:rPr lang="en-US" dirty="0"/>
              <a:t>US is contradicting its longstanding position at WTO as leading advocate of open internet and free flow of data (with clear exceptions).</a:t>
            </a:r>
          </a:p>
          <a:p>
            <a:r>
              <a:rPr lang="en-US" dirty="0"/>
              <a:t>If US  wants to expand its data realm, it should behave “more like us.”  Recommit to rule of law, predictability, and openness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47DD6-842F-4D44-A6D7-80AF30AC11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saaronso@gwu.edu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4169-DF45-4F71-A769-E0B19B702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237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>
            <a:spLocks noGrp="1"/>
          </p:cNvSpPr>
          <p:nvPr>
            <p:ph type="ctrTitle"/>
          </p:nvPr>
        </p:nvSpPr>
        <p:spPr>
          <a:xfrm>
            <a:off x="342899" y="1278759"/>
            <a:ext cx="9144000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5400"/>
              <a:buFont typeface="Arial"/>
              <a:buNone/>
            </a:pP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Susan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Aaronson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8" name="Google Shape;368;p3"/>
          <p:cNvSpPr>
            <a:spLocks noGrp="1"/>
          </p:cNvSpPr>
          <p:nvPr>
            <p:ph type="pic" idx="2"/>
          </p:nvPr>
        </p:nvSpPr>
        <p:spPr>
          <a:xfrm>
            <a:off x="8199120" y="3885697"/>
            <a:ext cx="1630679" cy="127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"/>
          <p:cNvSpPr txBox="1">
            <a:spLocks noGrp="1"/>
          </p:cNvSpPr>
          <p:nvPr>
            <p:ph type="body" idx="1"/>
          </p:nvPr>
        </p:nvSpPr>
        <p:spPr>
          <a:xfrm>
            <a:off x="342897" y="359702"/>
            <a:ext cx="6257927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October 1</a:t>
            </a:r>
            <a:r>
              <a:rPr lang="es-ES" sz="2600" baseline="30000"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s-ES" sz="2600">
                <a:latin typeface="Roboto"/>
                <a:ea typeface="Roboto"/>
                <a:cs typeface="Roboto"/>
                <a:sym typeface="Roboto"/>
              </a:rPr>
              <a:t> 2020 17h00 – 18h30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71" name="Google Shape;371;p3"/>
          <p:cNvSpPr txBox="1">
            <a:spLocks noGrp="1"/>
          </p:cNvSpPr>
          <p:nvPr>
            <p:ph type="body" idx="4"/>
          </p:nvPr>
        </p:nvSpPr>
        <p:spPr>
          <a:xfrm>
            <a:off x="342896" y="2321333"/>
            <a:ext cx="9402987" cy="79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George Washington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2" name="Google Shape;372;p3"/>
          <p:cNvSpPr txBox="1">
            <a:spLocks noGrp="1"/>
          </p:cNvSpPr>
          <p:nvPr>
            <p:ph type="body" idx="5"/>
          </p:nvPr>
        </p:nvSpPr>
        <p:spPr>
          <a:xfrm>
            <a:off x="342895" y="2871062"/>
            <a:ext cx="6961669" cy="5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Organizer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3" name="Google Shape;373;p3"/>
          <p:cNvSpPr txBox="1">
            <a:spLocks noGrp="1"/>
          </p:cNvSpPr>
          <p:nvPr>
            <p:ph type="body" idx="6"/>
          </p:nvPr>
        </p:nvSpPr>
        <p:spPr>
          <a:xfrm>
            <a:off x="342895" y="3652720"/>
            <a:ext cx="10676203" cy="214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600"/>
              <a:buFont typeface="Noto Sans Symbols"/>
              <a:buNone/>
            </a:pPr>
            <a:r>
              <a:rPr lang="es-ES" dirty="0"/>
              <a:t>New Ideas </a:t>
            </a:r>
            <a:r>
              <a:rPr lang="es-ES" dirty="0" err="1"/>
              <a:t>for</a:t>
            </a:r>
            <a:r>
              <a:rPr lang="es-ES" dirty="0"/>
              <a:t> Digital </a:t>
            </a:r>
            <a:r>
              <a:rPr lang="es-ES" dirty="0" err="1"/>
              <a:t>Trade</a:t>
            </a:r>
            <a:r>
              <a:rPr lang="es-E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B105DC-438E-42D0-ABCB-DBC62DFB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Background:  An Update on Data Realms 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C53862F-A40A-4245-BB6B-EA649F856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82" r="37918" b="2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11A21-EBDC-4CAC-8A38-6A1440984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0000"/>
              </a:buClr>
            </a:pPr>
            <a:r>
              <a:rPr lang="en-US" sz="1700" dirty="0"/>
              <a:t>All nations are learning how to govern various types of data to facilitate economic growth (nations are most advanced on personal and proprietary data)</a:t>
            </a:r>
          </a:p>
          <a:p>
            <a:r>
              <a:rPr lang="en-US" sz="1700" dirty="0"/>
              <a:t>Large domestic population (China)  plus trade agreements                         give US, EU, China economies of scale and scope for data, leverage to prod other nations to follow their approach to governing data.</a:t>
            </a:r>
          </a:p>
          <a:p>
            <a:r>
              <a:rPr lang="en-US" sz="1700" dirty="0"/>
              <a:t>Good data governance allows firms, individuals, governments to utilize a large supply of data,  ensure data quality and veracity.</a:t>
            </a:r>
          </a:p>
          <a:p>
            <a:r>
              <a:rPr lang="en-US" sz="1700" dirty="0"/>
              <a:t>Update on US, US has lost its way.</a:t>
            </a:r>
          </a:p>
          <a:p>
            <a:endParaRPr lang="en-US" sz="17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288E-6C83-4F87-B22C-6318361C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saaronso@gwu.edu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BEF3D0-7184-444A-ACF9-156F9A24F2FA}"/>
              </a:ext>
            </a:extLst>
          </p:cNvPr>
          <p:cNvSpPr/>
          <p:nvPr/>
        </p:nvSpPr>
        <p:spPr>
          <a:xfrm>
            <a:off x="6766568" y="3542273"/>
            <a:ext cx="978408" cy="335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    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896AA-AF6E-4FB1-B9D6-FDF35C217A3C}"/>
              </a:ext>
            </a:extLst>
          </p:cNvPr>
          <p:cNvSpPr txBox="1"/>
          <p:nvPr/>
        </p:nvSpPr>
        <p:spPr>
          <a:xfrm>
            <a:off x="9884957" y="6870700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en.wikipedia.org/wiki/Lost:_A_Memo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0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0173-0141-4853-AC83-1CB504EB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wrap="square" anchor="b">
            <a:normAutofit/>
          </a:bodyPr>
          <a:lstStyle/>
          <a:p>
            <a:r>
              <a:rPr lang="en-US"/>
              <a:t>Data realms benefit from information asymmetries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723C-EB4F-44E7-823D-C3E0CE850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</p:spPr>
        <p:txBody>
          <a:bodyPr wrap="square" anchor="t">
            <a:normAutofit/>
          </a:bodyPr>
          <a:lstStyle/>
          <a:p>
            <a:pPr marL="292100" indent="-292100">
              <a:buFont typeface="Arial" charset="0"/>
              <a:buChar char="•"/>
            </a:pPr>
            <a:r>
              <a:rPr lang="en-US" sz="2000" dirty="0"/>
              <a:t>Firms with more computing power better positioned to extract and use data</a:t>
            </a:r>
          </a:p>
          <a:p>
            <a:pPr marL="292100" indent="-292100">
              <a:buFont typeface="Arial" charset="0"/>
              <a:buChar char="•"/>
            </a:pPr>
            <a:r>
              <a:rPr lang="en-US" sz="2000" dirty="0"/>
              <a:t>Firms with more data and money better positioned to exploit big data sets. </a:t>
            </a:r>
          </a:p>
          <a:p>
            <a:pPr marL="292100" indent="-292100">
              <a:buFont typeface="Arial" charset="0"/>
              <a:buChar char="•"/>
            </a:pPr>
            <a:r>
              <a:rPr lang="en-US" sz="2000" dirty="0"/>
              <a:t>However,  value is likely to accrue to the owners of scarce data, to players that aggregate data in new ways, and especially to providers of valuable data analytics.</a:t>
            </a:r>
          </a:p>
          <a:p>
            <a:pPr marL="292100" indent="-292100">
              <a:buFont typeface="Arial" charset="0"/>
              <a:buChar char="•"/>
            </a:pPr>
            <a:r>
              <a:rPr lang="en-US" sz="2000" dirty="0"/>
              <a:t>More data:  more possible goods and services, which generate more data and more market power</a:t>
            </a:r>
          </a:p>
          <a:p>
            <a:pPr marL="292100" indent="-292100">
              <a:buFont typeface="Arial" charset="0"/>
              <a:buChar char="•"/>
            </a:pPr>
            <a:r>
              <a:rPr lang="en-US" sz="2000" dirty="0"/>
              <a:t>Also applies across countries. Data-driven firms are concentrated in middle-income and wealthy countries.</a:t>
            </a:r>
          </a:p>
          <a:p>
            <a:pPr marL="292100" indent="-292100">
              <a:buFont typeface="Arial" charset="0"/>
              <a:buChar char="•"/>
            </a:pPr>
            <a:r>
              <a:rPr lang="en-US" sz="2000" dirty="0"/>
              <a:t>Countries without data-driven firms struggle to figure out how best to govern various types of data.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B948EB-1330-4897-BE16-B76EE19180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5476-DBA0-4F06-BE18-442F4772C7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saaronso@gwu.edu </a:t>
            </a:r>
          </a:p>
        </p:txBody>
      </p:sp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219AC748-83C6-441B-8325-0D7C17D9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981200"/>
            <a:ext cx="5145932" cy="487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DF6B0A-E424-4DC8-8C36-59A712596D2A}"/>
              </a:ext>
            </a:extLst>
          </p:cNvPr>
          <p:cNvSpPr txBox="1"/>
          <p:nvPr/>
        </p:nvSpPr>
        <p:spPr>
          <a:xfrm>
            <a:off x="0" y="6858000"/>
            <a:ext cx="5145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dublognss.wordpress.com/2013/04/15/lev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50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1BD6-094E-42A9-8114-4A28E7B1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5067688" cy="196023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61A6E"/>
                </a:solidFill>
              </a:rPr>
              <a:t>Information asymmetries and absolute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FB43-71E1-4B6A-9C53-22B29A60D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70" y="2790855"/>
            <a:ext cx="5603630" cy="3311766"/>
          </a:xfrm>
        </p:spPr>
        <p:txBody>
          <a:bodyPr>
            <a:normAutofit/>
          </a:bodyPr>
          <a:lstStyle/>
          <a:p>
            <a:endParaRPr lang="en-US" sz="1500" dirty="0">
              <a:latin typeface="Arial Nova" panose="020B0504020202020204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US and Chinese firms collectively hold 75% of all patents related to blockchain technologies; 50% of all spending on the internet of things; 75% of cloud capacity, and 90 per cent of the market capitalization value of the world’s 70 largest digital platforms.  (UNCTAD: 2019)</a:t>
            </a:r>
          </a:p>
          <a:p>
            <a:r>
              <a:rPr lang="en-US" sz="1500" dirty="0"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5" name="Picture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EC9D4B69-9C64-469A-A23F-63CCAE992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7208" b="1"/>
          <a:stretch/>
        </p:blipFill>
        <p:spPr>
          <a:xfrm>
            <a:off x="6459165" y="10"/>
            <a:ext cx="572714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FC116-9257-4E20-9517-2219B4C03D68}"/>
              </a:ext>
            </a:extLst>
          </p:cNvPr>
          <p:cNvSpPr txBox="1"/>
          <p:nvPr/>
        </p:nvSpPr>
        <p:spPr>
          <a:xfrm>
            <a:off x="9879272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commons.wikimedia.org/wiki/File:File_China_America_flag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CF6154-9B2A-4B5B-AFC0-16B78496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saaronso@gwu.edu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3247" y="-681316"/>
            <a:ext cx="2348753" cy="803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9CADC8-080E-4017-B297-153047E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287029"/>
            <a:ext cx="11114196" cy="1236972"/>
          </a:xfrm>
        </p:spPr>
        <p:txBody>
          <a:bodyPr>
            <a:noAutofit/>
          </a:bodyPr>
          <a:lstStyle/>
          <a:p>
            <a:r>
              <a:rPr lang="en-US" sz="4000" dirty="0"/>
              <a:t>Countries compete for data and the governance of various types of data → </a:t>
            </a:r>
            <a:r>
              <a:rPr lang="en-US" sz="4000" dirty="0">
                <a:solidFill>
                  <a:srgbClr val="FF0000"/>
                </a:solidFill>
              </a:rPr>
              <a:t>3 </a:t>
            </a:r>
            <a:r>
              <a:rPr lang="en-US" sz="4000" b="1" dirty="0">
                <a:solidFill>
                  <a:srgbClr val="FF0000"/>
                </a:solidFill>
              </a:rPr>
              <a:t>data realms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9F401-BB30-4FA7-8840-BCEA6B86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21"/>
            <a:ext cx="10515600" cy="4423885"/>
          </a:xfrm>
        </p:spPr>
        <p:txBody>
          <a:bodyPr>
            <a:normAutofit fontScale="92500"/>
          </a:bodyPr>
          <a:lstStyle/>
          <a:p>
            <a:r>
              <a:rPr lang="en-US" sz="2500" b="1" dirty="0"/>
              <a:t>EU </a:t>
            </a:r>
            <a:r>
              <a:rPr lang="en-US" sz="2500" dirty="0"/>
              <a:t>has a growing # of trade agreements with binding provisions on cross-border data, most recent EU/Japan. Requires countries that want to exchange personal data to become  “adequate” in their protection of personal data. Also EU-common data space for public data. Must be open machine readable. </a:t>
            </a:r>
            <a:r>
              <a:rPr lang="en-US" sz="2500" dirty="0">
                <a:solidFill>
                  <a:srgbClr val="FF0000"/>
                </a:solidFill>
              </a:rPr>
              <a:t>Focus on trust. More than 12 countries have built on GDPR, EU online data protection. </a:t>
            </a:r>
          </a:p>
          <a:p>
            <a:r>
              <a:rPr lang="en-US" sz="2500" b="1" dirty="0"/>
              <a:t>US </a:t>
            </a:r>
            <a:r>
              <a:rPr lang="en-US" sz="2500" dirty="0"/>
              <a:t>calls for open data and free flow of data, but is increasingly restrictive of data (net neutrality, content moderation etc.) </a:t>
            </a:r>
            <a:r>
              <a:rPr lang="en-US" sz="2500" dirty="0">
                <a:solidFill>
                  <a:srgbClr val="FF0000"/>
                </a:solidFill>
              </a:rPr>
              <a:t>Less credible on soft power, no federal law governing online personal data. </a:t>
            </a:r>
            <a:r>
              <a:rPr lang="en-US" sz="2500" dirty="0">
                <a:solidFill>
                  <a:srgbClr val="FF0000"/>
                </a:solidFill>
                <a:highlight>
                  <a:srgbClr val="FFFF00"/>
                </a:highlight>
              </a:rPr>
              <a:t>Others are not following US model.   </a:t>
            </a:r>
          </a:p>
          <a:p>
            <a:r>
              <a:rPr lang="en-US" sz="2500" b="1" dirty="0"/>
              <a:t>China</a:t>
            </a:r>
            <a:r>
              <a:rPr lang="en-US" sz="2500" dirty="0"/>
              <a:t> –Great Firewall may have helped create huge firms with economies of scale and scope re. data, but quality of data is questionable. Data protection building on GDPR. Use</a:t>
            </a:r>
            <a:r>
              <a:rPr lang="en-US" sz="2500" dirty="0">
                <a:solidFill>
                  <a:srgbClr val="FF0000"/>
                </a:solidFill>
              </a:rPr>
              <a:t> Belt and Road to build support/clients for Chinese data firms. </a:t>
            </a:r>
          </a:p>
          <a:p>
            <a:endParaRPr lang="en-US" sz="2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32851-1C6B-4746-BCED-06142D4F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saaronso@gwu.edu </a:t>
            </a:r>
          </a:p>
        </p:txBody>
      </p:sp>
    </p:spTree>
    <p:extLst>
      <p:ext uri="{BB962C8B-B14F-4D97-AF65-F5344CB8AC3E}">
        <p14:creationId xmlns:p14="http://schemas.microsoft.com/office/powerpoint/2010/main" val="337354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FBAE-14BC-4F50-9CDF-55D7F42C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 How nations govern data can affect . . 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7AA2-4CF2-4B9B-85A9-87647731F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dirty="0"/>
              <a:t>Data veracity</a:t>
            </a:r>
          </a:p>
          <a:p>
            <a:pPr marL="236538" indent="-236538">
              <a:buFont typeface="Arial" charset="0"/>
              <a:buChar char="•"/>
            </a:pPr>
            <a:r>
              <a:rPr lang="en-US" dirty="0"/>
              <a:t>Supply of data</a:t>
            </a:r>
          </a:p>
          <a:p>
            <a:pPr marL="236538" indent="-236538">
              <a:buFont typeface="Arial" charset="0"/>
              <a:buChar char="•"/>
            </a:pPr>
            <a:r>
              <a:rPr lang="en-US" dirty="0"/>
              <a:t>Trust in data </a:t>
            </a:r>
          </a:p>
          <a:p>
            <a:pPr marL="236538" indent="-236538">
              <a:buFont typeface="Arial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Trust in data is key</a:t>
            </a:r>
          </a:p>
          <a:p>
            <a:pPr marL="114300" indent="0">
              <a:buNone/>
            </a:pPr>
            <a:r>
              <a:rPr lang="en-US" dirty="0">
                <a:latin typeface="Arial Nova" panose="020B0504020202020204" pitchFamily="34" charset="0"/>
              </a:rPr>
              <a:t>to maintaining markets </a:t>
            </a:r>
            <a:r>
              <a:rPr lang="en-US" dirty="0">
                <a:latin typeface="Arial Nova" panose="020B0504020202020204" pitchFamily="34" charset="0"/>
                <a:cs typeface="Arial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82E268-C81C-43B6-9500-EC308554D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325140"/>
              </p:ext>
            </p:extLst>
          </p:nvPr>
        </p:nvGraphicFramePr>
        <p:xfrm>
          <a:off x="5194570" y="1870076"/>
          <a:ext cx="6672310" cy="449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04952-4644-4492-9C95-AC13F6F3ED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saaronso@gwu.edu </a:t>
            </a:r>
          </a:p>
        </p:txBody>
      </p:sp>
    </p:spTree>
    <p:extLst>
      <p:ext uri="{BB962C8B-B14F-4D97-AF65-F5344CB8AC3E}">
        <p14:creationId xmlns:p14="http://schemas.microsoft.com/office/powerpoint/2010/main" val="63220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476249" y="954293"/>
            <a:ext cx="10668595" cy="102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4000"/>
              <a:buFont typeface="Arial"/>
              <a:buNone/>
            </a:pPr>
            <a:r>
              <a:rPr lang="en-US" dirty="0"/>
              <a:t>As others discussed, data has become national security issue</a:t>
            </a:r>
            <a:endParaRPr dirty="0"/>
          </a:p>
        </p:txBody>
      </p:sp>
      <p:sp>
        <p:nvSpPr>
          <p:cNvPr id="388" name="Google Shape;388;p5"/>
          <p:cNvSpPr>
            <a:spLocks noGrp="1"/>
          </p:cNvSpPr>
          <p:nvPr>
            <p:ph type="pic" idx="2"/>
          </p:nvPr>
        </p:nvSpPr>
        <p:spPr>
          <a:xfrm>
            <a:off x="4762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5"/>
          <p:cNvSpPr>
            <a:spLocks noGrp="1"/>
          </p:cNvSpPr>
          <p:nvPr>
            <p:ph type="pic" idx="3"/>
          </p:nvPr>
        </p:nvSpPr>
        <p:spPr>
          <a:xfrm>
            <a:off x="1555750" y="107931"/>
            <a:ext cx="91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5"/>
          <p:cNvSpPr txBox="1">
            <a:spLocks noGrp="1"/>
          </p:cNvSpPr>
          <p:nvPr>
            <p:ph type="body" idx="1"/>
          </p:nvPr>
        </p:nvSpPr>
        <p:spPr>
          <a:xfrm>
            <a:off x="476250" y="2114550"/>
            <a:ext cx="10668000" cy="334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None/>
            </a:pPr>
            <a:r>
              <a:rPr lang="en-US" dirty="0"/>
              <a:t>But data-driven technologies are public goods and we all would  be better off if data-driven innovation were global and not pursued as national.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1E20"/>
              </a:buClr>
              <a:buSzPts val="2800"/>
              <a:buFont typeface="Noto Sans Symbols"/>
              <a:buNone/>
            </a:pPr>
            <a:r>
              <a:rPr lang="en-US" dirty="0"/>
              <a:t>Incentives for global cooperation on innovation and governance are off.</a:t>
            </a:r>
            <a:endParaRPr dirty="0"/>
          </a:p>
        </p:txBody>
      </p:sp>
      <p:pic>
        <p:nvPicPr>
          <p:cNvPr id="391" name="Google Shape;391;p5" descr="Imagen que contiene dibujo, luz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6" y="5881674"/>
            <a:ext cx="2228193" cy="85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4EF3-70DB-45A0-BB13-CD8A4C2F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as case study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044D-3E5E-485C-AE07-AA7488D70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USG argued that Tiktok/WeChat is a national security threat. Under 2018 Defense Authorization Act reviewed purchase of Tiktok. US response: Tiktok/WeChat must sell Us operation. </a:t>
            </a:r>
          </a:p>
          <a:p>
            <a:r>
              <a:rPr lang="en-US" dirty="0"/>
              <a:t>Trump allows a donor company to buy US operations (Oracle).Meanwhile, US judge halts ban on WeChat noting first amendment problems.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615B8-151E-4873-B3F1-1629CAE651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saaronso@gwu.edu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461CD-C30D-45D1-B9BC-0DF98A32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98442" y="4367719"/>
            <a:ext cx="3016384" cy="1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974</Words>
  <Application>Microsoft Office PowerPoint</Application>
  <PresentationFormat>Widescreen</PresentationFormat>
  <Paragraphs>68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Roboto</vt:lpstr>
      <vt:lpstr>Arial Nova</vt:lpstr>
      <vt:lpstr>Office Theme</vt:lpstr>
      <vt:lpstr>Custom Design</vt:lpstr>
      <vt:lpstr>1_Custom Design</vt:lpstr>
      <vt:lpstr>Office Theme</vt:lpstr>
      <vt:lpstr>PowerPoint Presentation</vt:lpstr>
      <vt:lpstr>Susan Aaronson</vt:lpstr>
      <vt:lpstr> Background:  An Update on Data Realms </vt:lpstr>
      <vt:lpstr>Data realms benefit from information asymmetries</vt:lpstr>
      <vt:lpstr>Information asymmetries and absolute advantage</vt:lpstr>
      <vt:lpstr>Countries compete for data and the governance of various types of data → 3 data realms</vt:lpstr>
      <vt:lpstr>Implications: How nations govern data can affect . . .  </vt:lpstr>
      <vt:lpstr>As others discussed, data has become national security issue</vt:lpstr>
      <vt:lpstr>US as case study </vt:lpstr>
      <vt:lpstr>Trump Administration perspective  </vt:lpstr>
      <vt:lpstr>US response undermines its data realm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Aaronson, Susan</dc:creator>
  <cp:lastModifiedBy>Aaronson, Susan</cp:lastModifiedBy>
  <cp:revision>8</cp:revision>
  <dcterms:created xsi:type="dcterms:W3CDTF">2020-09-21T16:31:51Z</dcterms:created>
  <dcterms:modified xsi:type="dcterms:W3CDTF">2020-09-22T19:30:17Z</dcterms:modified>
</cp:coreProperties>
</file>