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18" r:id="rId6"/>
    <p:sldId id="309" r:id="rId7"/>
    <p:sldId id="310" r:id="rId8"/>
    <p:sldId id="311" r:id="rId9"/>
    <p:sldId id="319" r:id="rId10"/>
    <p:sldId id="312" r:id="rId11"/>
    <p:sldId id="313" r:id="rId12"/>
    <p:sldId id="314" r:id="rId13"/>
    <p:sldId id="315" r:id="rId14"/>
    <p:sldId id="316" r:id="rId15"/>
    <p:sldId id="31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19" autoAdjust="0"/>
  </p:normalViewPr>
  <p:slideViewPr>
    <p:cSldViewPr snapToGrid="0">
      <p:cViewPr varScale="1">
        <p:scale>
          <a:sx n="86" d="100"/>
          <a:sy n="86" d="100"/>
        </p:scale>
        <p:origin x="4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11/6/2020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11/6/2020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11/6/2020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11/6/2020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11/6/2020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11/6/2020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11/6/2020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11/6/2020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11/6/2020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11/6/2020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igns-stumbling-stumble-fall-24034/"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fat.govt.nz/assets/Trade-agreements/DEPA/DEPA-Signing-Text-11-June-2020-GM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path-farm-nature-england-274125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ea.gov/system/files/2019-04/digital-economy-report-update-april-2019_0.pdf" TargetMode="External"/><Relationship Id="rId2" Type="http://schemas.openxmlformats.org/officeDocument/2006/relationships/hyperlink" Target="https://www.onaudience.com/resources/top-data-marke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domainpictures.net/view-image.php?image=44464&amp;picture=clouds-through-window-fram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heconversation.com/why-do-people-reject-science-heres-why-4050"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ll.stackexchange.com/questions/107414/what-does-they-are-facing-their-chest-and-shoulder-mean-in-this-paragraph/107421"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icserver.org/r/risk.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531" r="-1" b="13699"/>
          <a:stretch/>
        </p:blipFill>
        <p:spPr>
          <a:xfrm>
            <a:off x="16" y="10"/>
            <a:ext cx="7556889" cy="6857990"/>
          </a:xfrm>
          <a:prstGeom prst="rect">
            <a:avLst/>
          </a:prstGeom>
        </p:spPr>
      </p:pic>
      <p:sp>
        <p:nvSpPr>
          <p:cNvPr id="31" name="Rectangle 30">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47939" y="640080"/>
            <a:ext cx="3659246" cy="2850320"/>
          </a:xfrm>
        </p:spPr>
        <p:txBody>
          <a:bodyPr>
            <a:normAutofit fontScale="90000"/>
          </a:bodyPr>
          <a:lstStyle/>
          <a:p>
            <a:r>
              <a:rPr lang="en-US" sz="5000" dirty="0">
                <a:solidFill>
                  <a:srgbClr val="FFFFFF"/>
                </a:solidFill>
              </a:rPr>
              <a:t>US Digital Trade Policies-Past, Present and Future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047939" y="3812135"/>
            <a:ext cx="3659246" cy="1596655"/>
          </a:xfrm>
        </p:spPr>
        <p:txBody>
          <a:bodyPr>
            <a:normAutofit/>
          </a:bodyPr>
          <a:lstStyle/>
          <a:p>
            <a:pPr>
              <a:lnSpc>
                <a:spcPct val="100000"/>
              </a:lnSpc>
            </a:pPr>
            <a:r>
              <a:rPr lang="en-US" sz="1700" b="1" dirty="0">
                <a:solidFill>
                  <a:srgbClr val="FFFFFF"/>
                </a:solidFill>
                <a:latin typeface="Arial" panose="020B0604020202020204" pitchFamily="34" charset="0"/>
                <a:cs typeface="Arial" panose="020B0604020202020204" pitchFamily="34" charset="0"/>
              </a:rPr>
              <a:t>Susan Ariel Aaronson</a:t>
            </a:r>
          </a:p>
          <a:p>
            <a:pPr>
              <a:lnSpc>
                <a:spcPct val="100000"/>
              </a:lnSpc>
            </a:pPr>
            <a:r>
              <a:rPr lang="en-US" sz="1700" b="1" dirty="0">
                <a:solidFill>
                  <a:srgbClr val="FFFFFF"/>
                </a:solidFill>
                <a:latin typeface="Arial" panose="020B0604020202020204" pitchFamily="34" charset="0"/>
                <a:cs typeface="Arial" panose="020B0604020202020204" pitchFamily="34" charset="0"/>
              </a:rPr>
              <a:t>Research professor and director, digital trade and data governance Hub, GWU</a:t>
            </a:r>
          </a:p>
        </p:txBody>
      </p:sp>
      <p:cxnSp>
        <p:nvCxnSpPr>
          <p:cNvPr id="33" name="Straight Connector 32">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47656-15BC-4E17-9EC8-3390628E543F}"/>
              </a:ext>
            </a:extLst>
          </p:cNvPr>
          <p:cNvSpPr>
            <a:spLocks noGrp="1"/>
          </p:cNvSpPr>
          <p:nvPr>
            <p:ph type="title"/>
          </p:nvPr>
        </p:nvSpPr>
        <p:spPr>
          <a:xfrm>
            <a:off x="1097280" y="286603"/>
            <a:ext cx="10058400" cy="1450757"/>
          </a:xfrm>
        </p:spPr>
        <p:txBody>
          <a:bodyPr>
            <a:normAutofit/>
          </a:bodyPr>
          <a:lstStyle/>
          <a:p>
            <a:r>
              <a:rPr lang="en-US" dirty="0"/>
              <a:t>China too has stumbled </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2159F1-AC09-486F-B043-882C1C0C7192}"/>
              </a:ext>
            </a:extLst>
          </p:cNvPr>
          <p:cNvSpPr>
            <a:spLocks noGrp="1"/>
          </p:cNvSpPr>
          <p:nvPr>
            <p:ph idx="1"/>
          </p:nvPr>
        </p:nvSpPr>
        <p:spPr>
          <a:xfrm>
            <a:off x="1097280" y="2108201"/>
            <a:ext cx="6437367" cy="3760891"/>
          </a:xfrm>
        </p:spPr>
        <p:txBody>
          <a:bodyPr>
            <a:normAutofit/>
          </a:bodyPr>
          <a:lstStyle/>
          <a:p>
            <a:pPr>
              <a:lnSpc>
                <a:spcPct val="100000"/>
              </a:lnSpc>
            </a:pPr>
            <a:r>
              <a:rPr lang="en-US" dirty="0"/>
              <a:t>Increasingly protectionist and insular approach to digital trade and foreign investment.</a:t>
            </a:r>
          </a:p>
          <a:p>
            <a:pPr>
              <a:lnSpc>
                <a:spcPct val="100000"/>
              </a:lnSpc>
            </a:pPr>
            <a:r>
              <a:rPr lang="en-US" dirty="0"/>
              <a:t>Many data driven sectors such as artificial intelligence are global public goods because of their potential to help humankind address “wicked problems.” Global public goods have benefits and costs that extend beyond border to all people and all generations.  China and the US will increase both the supply of data and supply of data driven solutions if they collaborate on AI research and develop supportive domestic and international regulatory policies both for data and AI.  </a:t>
            </a:r>
          </a:p>
        </p:txBody>
      </p:sp>
      <p:pic>
        <p:nvPicPr>
          <p:cNvPr id="5" name="Picture 4" descr="Icon&#10;&#10;Description automatically generated">
            <a:extLst>
              <a:ext uri="{FF2B5EF4-FFF2-40B4-BE49-F238E27FC236}">
                <a16:creationId xmlns:a16="http://schemas.microsoft.com/office/drawing/2014/main" id="{CB86A006-9D10-4561-B40D-B58F024E4B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9006" y="2416624"/>
            <a:ext cx="3144043" cy="3144043"/>
          </a:xfrm>
          <a:prstGeom prst="rect">
            <a:avLst/>
          </a:prstGeom>
        </p:spPr>
      </p:pic>
      <p:sp>
        <p:nvSpPr>
          <p:cNvPr id="14" name="Rectangle 13">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435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2071-44F0-4E03-A7D4-526C16365BA0}"/>
              </a:ext>
            </a:extLst>
          </p:cNvPr>
          <p:cNvSpPr>
            <a:spLocks noGrp="1"/>
          </p:cNvSpPr>
          <p:nvPr>
            <p:ph type="title"/>
          </p:nvPr>
        </p:nvSpPr>
        <p:spPr/>
        <p:txBody>
          <a:bodyPr/>
          <a:lstStyle/>
          <a:p>
            <a:r>
              <a:rPr lang="en-US" dirty="0"/>
              <a:t>So what might a good Biden Administration digital trade policy look like? </a:t>
            </a:r>
          </a:p>
        </p:txBody>
      </p:sp>
      <p:sp>
        <p:nvSpPr>
          <p:cNvPr id="3" name="Content Placeholder 2">
            <a:extLst>
              <a:ext uri="{FF2B5EF4-FFF2-40B4-BE49-F238E27FC236}">
                <a16:creationId xmlns:a16="http://schemas.microsoft.com/office/drawing/2014/main" id="{3C3337F1-9AAC-43E3-AA94-3F39C9922A57}"/>
              </a:ext>
            </a:extLst>
          </p:cNvPr>
          <p:cNvSpPr>
            <a:spLocks noGrp="1"/>
          </p:cNvSpPr>
          <p:nvPr>
            <p:ph idx="1"/>
          </p:nvPr>
        </p:nvSpPr>
        <p:spPr>
          <a:xfrm>
            <a:off x="1097280" y="1868504"/>
            <a:ext cx="10058400" cy="4123923"/>
          </a:xfrm>
        </p:spPr>
        <p:txBody>
          <a:bodyPr>
            <a:normAutofit lnSpcReduction="10000"/>
          </a:bodyPr>
          <a:lstStyle/>
          <a:p>
            <a:r>
              <a:rPr lang="en-US" dirty="0"/>
              <a:t>1. Build on the </a:t>
            </a:r>
            <a:r>
              <a:rPr lang="en-US" dirty="0">
                <a:hlinkClick r:id="rId2"/>
              </a:rPr>
              <a:t>Digital Economy Partnership Agreement </a:t>
            </a:r>
            <a:r>
              <a:rPr lang="en-US" dirty="0"/>
              <a:t>of New Zealand, Singapore, and Chile.</a:t>
            </a:r>
          </a:p>
          <a:p>
            <a:r>
              <a:rPr lang="en-US" dirty="0"/>
              <a:t>2. Focus on building trust and interoperability</a:t>
            </a:r>
          </a:p>
          <a:p>
            <a:r>
              <a:rPr lang="en-US" dirty="0"/>
              <a:t>3. Develop effective arguments to support data openness. More data=more data quality =more competition in data driven services-better results-</a:t>
            </a:r>
          </a:p>
          <a:p>
            <a:r>
              <a:rPr lang="en-US" dirty="0"/>
              <a:t>4. Data can be dangerous to national security, but data is best protected through effective anonymization, personal data protection and cybersecurity.  One way is to rethink America’s approach to personal data protection—we need collective data protection rights as well as personal data protection rights. </a:t>
            </a:r>
          </a:p>
          <a:p>
            <a:r>
              <a:rPr lang="en-US" dirty="0"/>
              <a:t>5. Need a new approach to  the argument that firms can control and reuse personal data without direct and informed consent.  (The trade secrets approach needs a rethink).</a:t>
            </a:r>
          </a:p>
          <a:p>
            <a:endParaRPr lang="en-US" dirty="0"/>
          </a:p>
          <a:p>
            <a:endParaRPr lang="en-US" dirty="0"/>
          </a:p>
          <a:p>
            <a:endParaRPr lang="en-US" dirty="0"/>
          </a:p>
        </p:txBody>
      </p:sp>
    </p:spTree>
    <p:extLst>
      <p:ext uri="{BB962C8B-B14F-4D97-AF65-F5344CB8AC3E}">
        <p14:creationId xmlns:p14="http://schemas.microsoft.com/office/powerpoint/2010/main" val="120873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9B117A-0F2C-47C8-B86C-C09CBA17E322}"/>
              </a:ext>
            </a:extLst>
          </p:cNvPr>
          <p:cNvSpPr>
            <a:spLocks noGrp="1"/>
          </p:cNvSpPr>
          <p:nvPr>
            <p:ph type="title" idx="4294967295"/>
          </p:nvPr>
        </p:nvSpPr>
        <p:spPr>
          <a:xfrm>
            <a:off x="5136385" y="815303"/>
            <a:ext cx="6125311" cy="5054008"/>
          </a:xfrm>
        </p:spPr>
        <p:txBody>
          <a:bodyPr vert="horz" lIns="91440" tIns="45720" rIns="91440" bIns="45720" rtlCol="0" anchor="ctr">
            <a:normAutofit/>
          </a:bodyPr>
          <a:lstStyle/>
          <a:p>
            <a:r>
              <a:rPr lang="ja-JP" altLang="en-US" sz="8000" dirty="0">
                <a:solidFill>
                  <a:schemeClr val="tx1">
                    <a:lumMod val="85000"/>
                    <a:lumOff val="15000"/>
                  </a:schemeClr>
                </a:solidFill>
              </a:rPr>
              <a:t>谢谢</a:t>
            </a:r>
            <a:br>
              <a:rPr lang="en-US" sz="8000" dirty="0">
                <a:solidFill>
                  <a:schemeClr val="tx1">
                    <a:lumMod val="85000"/>
                    <a:lumOff val="15000"/>
                  </a:schemeClr>
                </a:solidFill>
              </a:rPr>
            </a:br>
            <a:endParaRPr lang="en-US" sz="8000" dirty="0">
              <a:solidFill>
                <a:schemeClr val="tx1">
                  <a:lumMod val="85000"/>
                  <a:lumOff val="15000"/>
                </a:schemeClr>
              </a:solidFill>
            </a:endParaRPr>
          </a:p>
        </p:txBody>
      </p:sp>
      <p:cxnSp>
        <p:nvCxnSpPr>
          <p:cNvPr id="19" name="Straight Connector 1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8328" y="1563203"/>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B7FA66-7966-4A39-A523-95F344095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365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5BE9E9-81FD-4BDA-811A-BED1D27B7E5C}"/>
              </a:ext>
            </a:extLst>
          </p:cNvPr>
          <p:cNvSpPr>
            <a:spLocks noGrp="1"/>
          </p:cNvSpPr>
          <p:nvPr>
            <p:ph type="title"/>
          </p:nvPr>
        </p:nvSpPr>
        <p:spPr>
          <a:xfrm>
            <a:off x="643467" y="516835"/>
            <a:ext cx="3448259" cy="1666501"/>
          </a:xfrm>
        </p:spPr>
        <p:txBody>
          <a:bodyPr>
            <a:normAutofit/>
          </a:bodyPr>
          <a:lstStyle/>
          <a:p>
            <a:r>
              <a:rPr lang="en-US" sz="4000" dirty="0">
                <a:solidFill>
                  <a:srgbClr val="FFFFFF"/>
                </a:solidFill>
              </a:rPr>
              <a:t>5 key points </a:t>
            </a:r>
          </a:p>
        </p:txBody>
      </p:sp>
      <p:cxnSp>
        <p:nvCxnSpPr>
          <p:cNvPr id="12" name="Straight Connector 1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51796E-EBCE-4134-A090-072A0D4E15FC}"/>
              </a:ext>
            </a:extLst>
          </p:cNvPr>
          <p:cNvSpPr>
            <a:spLocks noGrp="1"/>
          </p:cNvSpPr>
          <p:nvPr>
            <p:ph idx="1"/>
          </p:nvPr>
        </p:nvSpPr>
        <p:spPr>
          <a:xfrm>
            <a:off x="643467" y="2546224"/>
            <a:ext cx="3448259" cy="3342747"/>
          </a:xfrm>
        </p:spPr>
        <p:txBody>
          <a:bodyPr>
            <a:normAutofit/>
          </a:bodyPr>
          <a:lstStyle/>
          <a:p>
            <a:r>
              <a:rPr lang="en-US" sz="1800" dirty="0">
                <a:solidFill>
                  <a:srgbClr val="FFFFFF"/>
                </a:solidFill>
              </a:rPr>
              <a:t>Path 2001-2017</a:t>
            </a:r>
          </a:p>
          <a:p>
            <a:r>
              <a:rPr lang="en-US" sz="1800" dirty="0">
                <a:solidFill>
                  <a:srgbClr val="FFFFFF"/>
                </a:solidFill>
              </a:rPr>
              <a:t>The Road Trump took</a:t>
            </a:r>
          </a:p>
          <a:p>
            <a:r>
              <a:rPr lang="en-US" sz="1800" dirty="0">
                <a:solidFill>
                  <a:srgbClr val="FFFFFF"/>
                </a:solidFill>
              </a:rPr>
              <a:t>Implications</a:t>
            </a:r>
          </a:p>
          <a:p>
            <a:r>
              <a:rPr lang="en-US" sz="1800" dirty="0">
                <a:solidFill>
                  <a:srgbClr val="FFFFFF"/>
                </a:solidFill>
              </a:rPr>
              <a:t>China’s Strategy</a:t>
            </a:r>
          </a:p>
          <a:p>
            <a:r>
              <a:rPr lang="en-US" sz="1800" dirty="0">
                <a:solidFill>
                  <a:srgbClr val="FFFFFF"/>
                </a:solidFill>
              </a:rPr>
              <a:t>What  the US should do</a:t>
            </a:r>
          </a:p>
          <a:p>
            <a:endParaRPr lang="en-US" sz="1800" dirty="0">
              <a:solidFill>
                <a:srgbClr val="FFFFFF"/>
              </a:solidFill>
            </a:endParaRPr>
          </a:p>
        </p:txBody>
      </p:sp>
      <p:pic>
        <p:nvPicPr>
          <p:cNvPr id="5" name="Picture 4" descr="A path with trees on the side of a fence&#10;&#10;Description automatically generated">
            <a:extLst>
              <a:ext uri="{FF2B5EF4-FFF2-40B4-BE49-F238E27FC236}">
                <a16:creationId xmlns:a16="http://schemas.microsoft.com/office/drawing/2014/main" id="{2B1D3461-0829-42A3-A191-7B357F3E706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909"/>
          <a:stretch/>
        </p:blipFill>
        <p:spPr>
          <a:xfrm>
            <a:off x="4654296" y="10"/>
            <a:ext cx="7537703" cy="6857990"/>
          </a:xfrm>
          <a:prstGeom prst="rect">
            <a:avLst/>
          </a:prstGeom>
        </p:spPr>
      </p:pic>
    </p:spTree>
    <p:extLst>
      <p:ext uri="{BB962C8B-B14F-4D97-AF65-F5344CB8AC3E}">
        <p14:creationId xmlns:p14="http://schemas.microsoft.com/office/powerpoint/2010/main" val="22304664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118D0F-0893-4368-88B4-13AF902AAB12}"/>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Some statistics </a:t>
            </a:r>
          </a:p>
        </p:txBody>
      </p:sp>
      <p:sp>
        <p:nvSpPr>
          <p:cNvPr id="3" name="Content Placeholder 2">
            <a:extLst>
              <a:ext uri="{FF2B5EF4-FFF2-40B4-BE49-F238E27FC236}">
                <a16:creationId xmlns:a16="http://schemas.microsoft.com/office/drawing/2014/main" id="{C6F8DFE2-3D63-45A5-94C7-9060D0C8874F}"/>
              </a:ext>
            </a:extLst>
          </p:cNvPr>
          <p:cNvSpPr>
            <a:spLocks noGrp="1"/>
          </p:cNvSpPr>
          <p:nvPr>
            <p:ph idx="1"/>
          </p:nvPr>
        </p:nvSpPr>
        <p:spPr>
          <a:xfrm>
            <a:off x="-1542" y="1737360"/>
            <a:ext cx="12196555" cy="4131628"/>
          </a:xfrm>
        </p:spPr>
        <p:txBody>
          <a:bodyPr>
            <a:normAutofit fontScale="92500" lnSpcReduction="20000"/>
          </a:bodyPr>
          <a:lstStyle/>
          <a:p>
            <a:pPr>
              <a:lnSpc>
                <a:spcPct val="100000"/>
              </a:lnSpc>
            </a:pPr>
            <a:endParaRPr lang="en-US" sz="2400" dirty="0">
              <a:latin typeface="+mj-lt"/>
            </a:endParaRPr>
          </a:p>
          <a:p>
            <a:pPr lvl="0">
              <a:lnSpc>
                <a:spcPct val="100000"/>
              </a:lnSpc>
            </a:pPr>
            <a:r>
              <a:rPr lang="en-US" sz="2400" u="sng" dirty="0">
                <a:latin typeface="+mj-lt"/>
                <a:hlinkClick r:id="rId2"/>
              </a:rPr>
              <a:t>The global market for data in 2019 was estimated at some 20 billion of which the US market is estimated at 15.2 billion</a:t>
            </a:r>
            <a:r>
              <a:rPr lang="en-US" sz="2400" dirty="0">
                <a:latin typeface="+mj-lt"/>
              </a:rPr>
              <a:t>.   </a:t>
            </a:r>
          </a:p>
          <a:p>
            <a:pPr lvl="0">
              <a:lnSpc>
                <a:spcPct val="100000"/>
              </a:lnSpc>
            </a:pPr>
            <a:r>
              <a:rPr lang="en-US" sz="2400" u="sng" dirty="0">
                <a:latin typeface="+mj-lt"/>
                <a:hlinkClick r:id="rId3">
                  <a:extLst>
                    <a:ext uri="{A12FA001-AC4F-418D-AE19-62706E023703}">
                      <ahyp:hlinkClr xmlns:ahyp="http://schemas.microsoft.com/office/drawing/2018/hyperlinkcolor" val="tx"/>
                    </a:ext>
                  </a:extLst>
                </a:hlinkClick>
              </a:rPr>
              <a:t>The US Department of Commerce</a:t>
            </a:r>
            <a:r>
              <a:rPr lang="en-US" sz="2400" u="sng" dirty="0">
                <a:latin typeface="+mj-lt"/>
              </a:rPr>
              <a:t> </a:t>
            </a:r>
            <a:r>
              <a:rPr lang="en-US" sz="2400" dirty="0">
                <a:latin typeface="+mj-lt"/>
              </a:rPr>
              <a:t>reported that the digital economy accounted for 6.9 percent of the U.S. GDP or $1.35 trillion, in 2017, supporting 5.1 million jobs in 2017, which accounted for 3.3 percent of total U.S. employment.</a:t>
            </a:r>
          </a:p>
          <a:p>
            <a:pPr lvl="0">
              <a:lnSpc>
                <a:spcPct val="100000"/>
              </a:lnSpc>
            </a:pPr>
            <a:r>
              <a:rPr lang="en-US" sz="2400" dirty="0">
                <a:latin typeface="+mj-lt"/>
              </a:rPr>
              <a:t>China and the US dominate the data driven economy. US and Chinese firms collectively hold 75% of all patents related to blockchain technologies; 50% of all spending on the internet of things; 75% of cloud capacity, and 90 per cent of the market capitalization value of the world’s 70 largest digital platforms.  Europe’s share of the value of these platforms is 4 per cent and Africa and Latin America’s together is only 1 per cent. (UNCTAD: 2019a, 12). </a:t>
            </a:r>
          </a:p>
          <a:p>
            <a:pPr lvl="0">
              <a:lnSpc>
                <a:spcPct val="100000"/>
              </a:lnSpc>
            </a:pPr>
            <a:r>
              <a:rPr lang="en-US" sz="2400" dirty="0">
                <a:latin typeface="+mj-lt"/>
              </a:rPr>
              <a:t> </a:t>
            </a:r>
          </a:p>
          <a:p>
            <a:pPr>
              <a:lnSpc>
                <a:spcPct val="100000"/>
              </a:lnSpc>
            </a:pPr>
            <a:endParaRPr lang="en-US" sz="1400"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037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9BF3D8-29DC-410A-9B35-842AAB8DD1D3}"/>
              </a:ext>
            </a:extLst>
          </p:cNvPr>
          <p:cNvSpPr>
            <a:spLocks noGrp="1"/>
          </p:cNvSpPr>
          <p:nvPr>
            <p:ph type="title"/>
          </p:nvPr>
        </p:nvSpPr>
        <p:spPr>
          <a:xfrm>
            <a:off x="1097280" y="286603"/>
            <a:ext cx="10058400" cy="1450757"/>
          </a:xfrm>
        </p:spPr>
        <p:txBody>
          <a:bodyPr>
            <a:normAutofit/>
          </a:bodyPr>
          <a:lstStyle/>
          <a:p>
            <a:r>
              <a:rPr lang="en-US" dirty="0"/>
              <a:t>The import of openness and interoperability</a:t>
            </a:r>
          </a:p>
        </p:txBody>
      </p:sp>
      <p:cxnSp>
        <p:nvCxnSpPr>
          <p:cNvPr id="19" name="Straight Connector 18">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8B74EA-DEEE-4E71-921A-C44DA64DF48B}"/>
              </a:ext>
            </a:extLst>
          </p:cNvPr>
          <p:cNvSpPr>
            <a:spLocks noGrp="1"/>
          </p:cNvSpPr>
          <p:nvPr>
            <p:ph idx="1"/>
          </p:nvPr>
        </p:nvSpPr>
        <p:spPr>
          <a:xfrm>
            <a:off x="1097280" y="2108201"/>
            <a:ext cx="5575367" cy="3760891"/>
          </a:xfrm>
        </p:spPr>
        <p:txBody>
          <a:bodyPr>
            <a:normAutofit fontScale="92500" lnSpcReduction="10000"/>
          </a:bodyPr>
          <a:lstStyle/>
          <a:p>
            <a:pPr marL="0" marR="0">
              <a:spcBef>
                <a:spcPts val="0"/>
              </a:spcBef>
              <a:spcAft>
                <a:spcPts val="800"/>
              </a:spcAft>
            </a:pPr>
            <a:r>
              <a:rPr lang="en-US" dirty="0">
                <a:latin typeface="Avenir Next LT Pro" panose="020B0504020202020204" pitchFamily="34" charset="0"/>
                <a:ea typeface="Calibri" panose="020F0502020204030204" pitchFamily="34" charset="0"/>
                <a:cs typeface="Times New Roman" panose="02020603050405020304" pitchFamily="18" charset="0"/>
              </a:rPr>
              <a:t>Digital openness leads to more trade,  but we don’t know the role of data governance in facilitating that openness.</a:t>
            </a:r>
          </a:p>
          <a:p>
            <a:pPr marL="0" marR="0">
              <a:spcBef>
                <a:spcPts val="0"/>
              </a:spcBef>
              <a:spcAft>
                <a:spcPts val="800"/>
              </a:spcAft>
            </a:pPr>
            <a:r>
              <a:rPr lang="en-US" dirty="0">
                <a:latin typeface="Avenir Next LT Pro" panose="020B0504020202020204" pitchFamily="34" charset="0"/>
                <a:ea typeface="Calibri" panose="020F0502020204030204" pitchFamily="34" charset="0"/>
                <a:cs typeface="Times New Roman" panose="02020603050405020304" pitchFamily="18" charset="0"/>
              </a:rPr>
              <a:t>2018 OECD research has shown that digitalization is linked with greater trade openness; selling more products to more markets; and less concentrated export baskets .</a:t>
            </a:r>
          </a:p>
          <a:p>
            <a:pPr marL="0" marR="0">
              <a:spcBef>
                <a:spcPts val="0"/>
              </a:spcBef>
              <a:spcAft>
                <a:spcPts val="800"/>
              </a:spcAft>
            </a:pPr>
            <a:r>
              <a:rPr lang="en-US" dirty="0">
                <a:latin typeface="Avenir Next LT Pro" panose="020B0504020202020204" pitchFamily="34" charset="0"/>
                <a:cs typeface="Times New Roman" panose="02020603050405020304" pitchFamily="18" charset="0"/>
              </a:rPr>
              <a:t>Digital trade rules already govern different types of data, but there is little focus on interoperability of various data regimes and its implications for the future of the data driven sector.</a:t>
            </a:r>
            <a:endParaRPr lang="en-US" dirty="0"/>
          </a:p>
        </p:txBody>
      </p:sp>
      <p:pic>
        <p:nvPicPr>
          <p:cNvPr id="5" name="Picture 4" descr="A view of a large window&#10;&#10;Description automatically generated">
            <a:extLst>
              <a:ext uri="{FF2B5EF4-FFF2-40B4-BE49-F238E27FC236}">
                <a16:creationId xmlns:a16="http://schemas.microsoft.com/office/drawing/2014/main" id="{E2C3E315-1F86-45CB-9E18-829A7CD2586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693" r="7808"/>
          <a:stretch/>
        </p:blipFill>
        <p:spPr>
          <a:xfrm>
            <a:off x="7534656" y="2108200"/>
            <a:ext cx="3621024" cy="3600613"/>
          </a:xfrm>
          <a:prstGeom prst="rect">
            <a:avLst/>
          </a:prstGeom>
        </p:spPr>
      </p:pic>
      <p:sp>
        <p:nvSpPr>
          <p:cNvPr id="21" name="Rectangle 20">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767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C71F03-536B-4F66-B0C5-7EE5EA263383}"/>
              </a:ext>
            </a:extLst>
          </p:cNvPr>
          <p:cNvSpPr>
            <a:spLocks noGrp="1"/>
          </p:cNvSpPr>
          <p:nvPr>
            <p:ph type="title"/>
          </p:nvPr>
        </p:nvSpPr>
        <p:spPr>
          <a:xfrm>
            <a:off x="5116783" y="516835"/>
            <a:ext cx="5977937" cy="1666501"/>
          </a:xfrm>
        </p:spPr>
        <p:txBody>
          <a:bodyPr>
            <a:normAutofit/>
          </a:bodyPr>
          <a:lstStyle/>
          <a:p>
            <a:r>
              <a:rPr lang="en-US" sz="4000" dirty="0">
                <a:solidFill>
                  <a:srgbClr val="FFFFFF"/>
                </a:solidFill>
              </a:rPr>
              <a:t>A few more  thoughts--</a:t>
            </a:r>
          </a:p>
        </p:txBody>
      </p:sp>
      <p:pic>
        <p:nvPicPr>
          <p:cNvPr id="5" name="Picture 4" descr="A close up of a person&#10;&#10;Description automatically generated">
            <a:extLst>
              <a:ext uri="{FF2B5EF4-FFF2-40B4-BE49-F238E27FC236}">
                <a16:creationId xmlns:a16="http://schemas.microsoft.com/office/drawing/2014/main" id="{2D3447FC-4A77-420F-A073-184D75DD8D7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915" r="28506" b="-1"/>
          <a:stretch/>
        </p:blipFill>
        <p:spPr>
          <a:xfrm>
            <a:off x="20" y="10"/>
            <a:ext cx="4580077" cy="6857990"/>
          </a:xfrm>
          <a:prstGeom prst="rect">
            <a:avLst/>
          </a:prstGeom>
        </p:spPr>
      </p:pic>
      <p:cxnSp>
        <p:nvCxnSpPr>
          <p:cNvPr id="18" name="Straight Connector 1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B88AED-BD78-418E-96AC-B61E6320241B}"/>
              </a:ext>
            </a:extLst>
          </p:cNvPr>
          <p:cNvSpPr>
            <a:spLocks noGrp="1"/>
          </p:cNvSpPr>
          <p:nvPr>
            <p:ph idx="1"/>
          </p:nvPr>
        </p:nvSpPr>
        <p:spPr>
          <a:xfrm>
            <a:off x="5116784" y="2546224"/>
            <a:ext cx="5977938" cy="3342747"/>
          </a:xfrm>
        </p:spPr>
        <p:txBody>
          <a:bodyPr>
            <a:normAutofit/>
          </a:bodyPr>
          <a:lstStyle/>
          <a:p>
            <a:r>
              <a:rPr lang="en-US" sz="180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Because US and Chinese firms monopolize the data driven economy, both nations risk distrust of our digital trade strategies.</a:t>
            </a:r>
          </a:p>
          <a:p>
            <a:r>
              <a:rPr lang="en-US" sz="180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Many developing country policymakers fear these policies are designed to to cement such market dominance and to use data governance to achieve comparative advantage in data. </a:t>
            </a:r>
          </a:p>
          <a:p>
            <a:r>
              <a:rPr lang="en-US" sz="1800" dirty="0">
                <a:solidFill>
                  <a:srgbClr val="FFFFFF"/>
                </a:solidFill>
                <a:latin typeface="Avenir Next LT Pro" panose="020B0504020202020204" pitchFamily="34" charset="0"/>
                <a:ea typeface="Calibri" panose="020F0502020204030204" pitchFamily="34" charset="0"/>
                <a:cs typeface="Times New Roman" panose="02020603050405020304" pitchFamily="18" charset="0"/>
              </a:rPr>
              <a:t>Could lead to distrust of digital trade and greater protectionism</a:t>
            </a:r>
            <a:r>
              <a:rPr lang="en-US" sz="1800" dirty="0">
                <a:solidFill>
                  <a:srgbClr val="FFFFFF"/>
                </a:solidFill>
                <a:latin typeface="Avenir Next LT Pro" panose="020B0504020202020204" pitchFamily="34" charset="0"/>
                <a:cs typeface="Times New Roman" panose="02020603050405020304" pitchFamily="18" charset="0"/>
              </a:rPr>
              <a:t>.</a:t>
            </a:r>
          </a:p>
          <a:p>
            <a:endParaRPr lang="en-US" sz="1800" dirty="0">
              <a:solidFill>
                <a:srgbClr val="FFFFFF"/>
              </a:solidFill>
            </a:endParaRPr>
          </a:p>
        </p:txBody>
      </p:sp>
      <p:sp>
        <p:nvSpPr>
          <p:cNvPr id="6" name="TextBox 5">
            <a:extLst>
              <a:ext uri="{FF2B5EF4-FFF2-40B4-BE49-F238E27FC236}">
                <a16:creationId xmlns:a16="http://schemas.microsoft.com/office/drawing/2014/main" id="{4396E357-5BA3-42C5-A615-9663B6DF58FC}"/>
              </a:ext>
            </a:extLst>
          </p:cNvPr>
          <p:cNvSpPr txBox="1"/>
          <p:nvPr/>
        </p:nvSpPr>
        <p:spPr>
          <a:xfrm>
            <a:off x="2210539" y="6657945"/>
            <a:ext cx="236955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theconversation.com/why-do-people-reject-science-heres-why-4050">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extLst>
      <p:ext uri="{BB962C8B-B14F-4D97-AF65-F5344CB8AC3E}">
        <p14:creationId xmlns:p14="http://schemas.microsoft.com/office/powerpoint/2010/main" val="11711318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9E84B3D9-0752-4078-9063-C8D61999BF18}"/>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dirty="0"/>
              <a:t>Other nations are acting </a:t>
            </a:r>
          </a:p>
        </p:txBody>
      </p:sp>
      <p:pic>
        <p:nvPicPr>
          <p:cNvPr id="5" name="Content Placeholder 4" descr="A person standing next to a wall&#10;&#10;Description automatically generated">
            <a:extLst>
              <a:ext uri="{FF2B5EF4-FFF2-40B4-BE49-F238E27FC236}">
                <a16:creationId xmlns:a16="http://schemas.microsoft.com/office/drawing/2014/main" id="{DDFE5F32-31E9-4370-AD28-4F4D6DC9B13A}"/>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32763" r="26987"/>
          <a:stretch/>
        </p:blipFill>
        <p:spPr>
          <a:xfrm>
            <a:off x="20" y="10"/>
            <a:ext cx="4580077" cy="6400784"/>
          </a:xfrm>
          <a:prstGeom prst="rect">
            <a:avLst/>
          </a:prstGeom>
        </p:spPr>
      </p:pic>
      <p:cxnSp>
        <p:nvCxnSpPr>
          <p:cNvPr id="19" name="Straight Connector 18">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0ACD8C6-0B5E-48F0-8CA9-CB8A52DDAC10}"/>
              </a:ext>
            </a:extLst>
          </p:cNvPr>
          <p:cNvSpPr>
            <a:spLocks noGrp="1"/>
          </p:cNvSpPr>
          <p:nvPr>
            <p:ph sz="half" idx="2"/>
          </p:nvPr>
        </p:nvSpPr>
        <p:spPr>
          <a:xfrm>
            <a:off x="5172074" y="2108201"/>
            <a:ext cx="5983606" cy="3760891"/>
          </a:xfrm>
        </p:spPr>
        <p:txBody>
          <a:bodyPr vert="horz" lIns="0" tIns="45720" rIns="0" bIns="45720" rtlCol="0">
            <a:normAutofit/>
          </a:bodyPr>
          <a:lstStyle/>
          <a:p>
            <a:pPr>
              <a:lnSpc>
                <a:spcPct val="100000"/>
              </a:lnSpc>
            </a:pPr>
            <a:r>
              <a:rPr lang="en-US" dirty="0"/>
              <a:t>Many nations want to have sovereignty over their data,  but they do so at their own risk—</a:t>
            </a:r>
          </a:p>
          <a:p>
            <a:pPr>
              <a:lnSpc>
                <a:spcPct val="100000"/>
              </a:lnSpc>
            </a:pPr>
            <a:r>
              <a:rPr lang="en-US" dirty="0"/>
              <a:t>With less competition, less innovation.</a:t>
            </a:r>
          </a:p>
          <a:p>
            <a:pPr>
              <a:lnSpc>
                <a:spcPct val="100000"/>
              </a:lnSpc>
            </a:pPr>
            <a:r>
              <a:rPr lang="en-US" dirty="0"/>
              <a:t>With less data, less generativity and less quality data.</a:t>
            </a:r>
          </a:p>
          <a:p>
            <a:pPr>
              <a:lnSpc>
                <a:spcPct val="100000"/>
              </a:lnSpc>
            </a:pPr>
            <a:endParaRPr lang="en-US" dirty="0"/>
          </a:p>
          <a:p>
            <a:pPr>
              <a:lnSpc>
                <a:spcPct val="100000"/>
              </a:lnSpc>
            </a:pPr>
            <a:r>
              <a:rPr lang="en-US" dirty="0"/>
              <a:t>Still others, small open economies such as Chile, New Zealand and Singapore are positing a new open approach which provides more comprehensive  and trusted data governance</a:t>
            </a:r>
          </a:p>
        </p:txBody>
      </p:sp>
      <p:sp>
        <p:nvSpPr>
          <p:cNvPr id="21" name="Rectangle 20">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08619F02-AA3D-4CD4-A5CC-60936F6A84AB}"/>
              </a:ext>
            </a:extLst>
          </p:cNvPr>
          <p:cNvSpPr txBox="1"/>
          <p:nvPr/>
        </p:nvSpPr>
        <p:spPr>
          <a:xfrm>
            <a:off x="2228171" y="6200739"/>
            <a:ext cx="23519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ell.stackexchange.com/questions/107414/what-does-they-are-facing-their-chest-and-shoulder-mean-in-this-paragraph/107421">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17441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ADEC-CEB9-471E-82FA-067F503154BF}"/>
              </a:ext>
            </a:extLst>
          </p:cNvPr>
          <p:cNvSpPr>
            <a:spLocks noGrp="1"/>
          </p:cNvSpPr>
          <p:nvPr>
            <p:ph type="title"/>
          </p:nvPr>
        </p:nvSpPr>
        <p:spPr/>
        <p:txBody>
          <a:bodyPr/>
          <a:lstStyle/>
          <a:p>
            <a:r>
              <a:rPr lang="en-US" dirty="0"/>
              <a:t>US approach to digital trade 2001-2017 </a:t>
            </a:r>
          </a:p>
        </p:txBody>
      </p:sp>
      <p:sp>
        <p:nvSpPr>
          <p:cNvPr id="3" name="Content Placeholder 2">
            <a:extLst>
              <a:ext uri="{FF2B5EF4-FFF2-40B4-BE49-F238E27FC236}">
                <a16:creationId xmlns:a16="http://schemas.microsoft.com/office/drawing/2014/main" id="{A6B52872-8DB8-445B-99DF-D0AA38B1BBA5}"/>
              </a:ext>
            </a:extLst>
          </p:cNvPr>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Began with a focus on trust: Free flow of data+ limited exceptions+ provisions to protect consumers and personal data (a floor), ban on spam↓</a:t>
            </a:r>
          </a:p>
          <a:p>
            <a:r>
              <a:rPr lang="en-US" b="1" dirty="0">
                <a:latin typeface="Arial" panose="020B0604020202020204" pitchFamily="34" charset="0"/>
                <a:cs typeface="Arial" panose="020B0604020202020204" pitchFamily="34" charset="0"/>
              </a:rPr>
              <a:t>Add ban data localization and source code transfer as a condition of operation</a:t>
            </a:r>
          </a:p>
          <a:p>
            <a:r>
              <a:rPr lang="en-US" b="1" dirty="0">
                <a:latin typeface="Arial" panose="020B0604020202020204" pitchFamily="34" charset="0"/>
                <a:cs typeface="Arial" panose="020B0604020202020204" pitchFamily="34" charset="0"/>
              </a:rPr>
              <a:t>Add what I call the AI provisions:  no divulgence of algorithms as a condition of operation and provide public data in a machine- readable format, which makes it easy to use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Under Trump: Less of a focus on trust and interoperability, but trust is essential to online commerce</a:t>
            </a:r>
          </a:p>
        </p:txBody>
      </p:sp>
    </p:spTree>
    <p:extLst>
      <p:ext uri="{BB962C8B-B14F-4D97-AF65-F5344CB8AC3E}">
        <p14:creationId xmlns:p14="http://schemas.microsoft.com/office/powerpoint/2010/main" val="68472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4F87B8-0C91-476D-AFA0-E29E594331CD}"/>
              </a:ext>
            </a:extLst>
          </p:cNvPr>
          <p:cNvSpPr>
            <a:spLocks noGrp="1"/>
          </p:cNvSpPr>
          <p:nvPr>
            <p:ph type="title"/>
          </p:nvPr>
        </p:nvSpPr>
        <p:spPr>
          <a:xfrm>
            <a:off x="1097280" y="286603"/>
            <a:ext cx="10058400" cy="1450757"/>
          </a:xfrm>
        </p:spPr>
        <p:txBody>
          <a:bodyPr>
            <a:normAutofit/>
          </a:bodyPr>
          <a:lstStyle/>
          <a:p>
            <a:r>
              <a:rPr lang="en-US" dirty="0"/>
              <a:t>The Troubled Illogical Trump Approach</a:t>
            </a:r>
          </a:p>
        </p:txBody>
      </p:sp>
      <p:cxnSp>
        <p:nvCxnSpPr>
          <p:cNvPr id="13" name="Straight Connector 1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898289-182F-4704-AF71-F7FF54B11DBD}"/>
              </a:ext>
            </a:extLst>
          </p:cNvPr>
          <p:cNvSpPr>
            <a:spLocks noGrp="1"/>
          </p:cNvSpPr>
          <p:nvPr>
            <p:ph idx="1"/>
          </p:nvPr>
        </p:nvSpPr>
        <p:spPr>
          <a:xfrm>
            <a:off x="1097280" y="2108201"/>
            <a:ext cx="5575367" cy="3760891"/>
          </a:xfrm>
        </p:spPr>
        <p:txBody>
          <a:bodyPr>
            <a:normAutofit/>
          </a:bodyPr>
          <a:lstStyle/>
          <a:p>
            <a:pPr>
              <a:lnSpc>
                <a:spcPct val="100000"/>
              </a:lnSpc>
            </a:pPr>
            <a:r>
              <a:rPr lang="en-US" dirty="0"/>
              <a:t>Trump mandate: negotiate bilaterally, but data flows are global</a:t>
            </a:r>
          </a:p>
          <a:p>
            <a:pPr>
              <a:lnSpc>
                <a:spcPct val="100000"/>
              </a:lnSpc>
            </a:pPr>
            <a:r>
              <a:rPr lang="en-US" dirty="0"/>
              <a:t>Data flows need shared interoperable trusted rules.  The WTO is the best venue to negotiate such rules, but many problems with the talks. However, under Trump, the US has tried to undermine the WTO and bully other nations instead of providing them incentives.</a:t>
            </a:r>
          </a:p>
          <a:p>
            <a:pPr>
              <a:lnSpc>
                <a:spcPct val="100000"/>
              </a:lnSpc>
            </a:pPr>
            <a:r>
              <a:rPr lang="en-US" dirty="0"/>
              <a:t>. </a:t>
            </a:r>
          </a:p>
          <a:p>
            <a:pPr>
              <a:lnSpc>
                <a:spcPct val="100000"/>
              </a:lnSpc>
            </a:pPr>
            <a:endParaRPr lang="en-US" dirty="0"/>
          </a:p>
        </p:txBody>
      </p:sp>
      <p:pic>
        <p:nvPicPr>
          <p:cNvPr id="5" name="Picture 4" descr="A close up of a street sign&#10;&#10;Description automatically generated">
            <a:extLst>
              <a:ext uri="{FF2B5EF4-FFF2-40B4-BE49-F238E27FC236}">
                <a16:creationId xmlns:a16="http://schemas.microsoft.com/office/drawing/2014/main" id="{48BDD595-20D4-473C-9F5C-72EB7AAB1A7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246" r="21426" b="1"/>
          <a:stretch/>
        </p:blipFill>
        <p:spPr>
          <a:xfrm>
            <a:off x="7534656" y="2108200"/>
            <a:ext cx="3621024" cy="3600613"/>
          </a:xfrm>
          <a:prstGeom prst="rect">
            <a:avLst/>
          </a:prstGeom>
        </p:spPr>
      </p:pic>
      <p:sp>
        <p:nvSpPr>
          <p:cNvPr id="15" name="Rectangle 1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CE1B90CD-2AC2-4F30-B28B-B8231E67BF54}"/>
              </a:ext>
            </a:extLst>
          </p:cNvPr>
          <p:cNvSpPr txBox="1"/>
          <p:nvPr/>
        </p:nvSpPr>
        <p:spPr>
          <a:xfrm>
            <a:off x="8803754" y="5508758"/>
            <a:ext cx="23519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www.picserver.org/r/risk.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30743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96EB84-02A0-428D-AA08-563151A0BF22}"/>
              </a:ext>
            </a:extLst>
          </p:cNvPr>
          <p:cNvSpPr>
            <a:spLocks noGrp="1"/>
          </p:cNvSpPr>
          <p:nvPr>
            <p:ph type="title"/>
          </p:nvPr>
        </p:nvSpPr>
        <p:spPr>
          <a:xfrm>
            <a:off x="1097280" y="286603"/>
            <a:ext cx="10058400" cy="1450757"/>
          </a:xfrm>
        </p:spPr>
        <p:txBody>
          <a:bodyPr anchor="ctr">
            <a:normAutofit/>
          </a:bodyPr>
          <a:lstStyle/>
          <a:p>
            <a:r>
              <a:rPr lang="en-US" sz="3600" dirty="0">
                <a:solidFill>
                  <a:srgbClr val="FFFFFF"/>
                </a:solidFill>
              </a:rPr>
              <a:t>Using a national security rationale, US has become increasingly “protectionist” towards data driven sectors </a:t>
            </a:r>
          </a:p>
        </p:txBody>
      </p:sp>
      <p:sp>
        <p:nvSpPr>
          <p:cNvPr id="3" name="Content Placeholder 2">
            <a:extLst>
              <a:ext uri="{FF2B5EF4-FFF2-40B4-BE49-F238E27FC236}">
                <a16:creationId xmlns:a16="http://schemas.microsoft.com/office/drawing/2014/main" id="{1D3B34EF-584A-4216-A9F3-5CE3A486790D}"/>
              </a:ext>
            </a:extLst>
          </p:cNvPr>
          <p:cNvSpPr>
            <a:spLocks noGrp="1"/>
          </p:cNvSpPr>
          <p:nvPr>
            <p:ph idx="1"/>
          </p:nvPr>
        </p:nvSpPr>
        <p:spPr>
          <a:xfrm>
            <a:off x="1096963" y="2675694"/>
            <a:ext cx="10058400" cy="3193294"/>
          </a:xfrm>
        </p:spPr>
        <p:txBody>
          <a:bodyPr>
            <a:normAutofit/>
          </a:bodyPr>
          <a:lstStyle/>
          <a:p>
            <a:r>
              <a:rPr lang="en-US" dirty="0"/>
              <a:t>Investment rules that require Treasury to review foreign acquisitions of data rich firms from insurance to fertility clinics.</a:t>
            </a:r>
          </a:p>
          <a:p>
            <a:r>
              <a:rPr lang="en-US" dirty="0"/>
              <a:t>Ban on Tiktok and WeChat</a:t>
            </a:r>
          </a:p>
          <a:p>
            <a:r>
              <a:rPr lang="en-US" dirty="0"/>
              <a:t>“Clean Network Initiative” which sounds racist and is exclusionist.  </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9532660"/>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TotalTime>
  <Words>922</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Calibri</vt:lpstr>
      <vt:lpstr>Georgia Pro Cond Light</vt:lpstr>
      <vt:lpstr>Speak Pro</vt:lpstr>
      <vt:lpstr>RetrospectVTI</vt:lpstr>
      <vt:lpstr>US Digital Trade Policies-Past, Present and Future</vt:lpstr>
      <vt:lpstr>5 key points </vt:lpstr>
      <vt:lpstr>Some statistics </vt:lpstr>
      <vt:lpstr>The import of openness and interoperability</vt:lpstr>
      <vt:lpstr>A few more  thoughts--</vt:lpstr>
      <vt:lpstr>Other nations are acting </vt:lpstr>
      <vt:lpstr>US approach to digital trade 2001-2017 </vt:lpstr>
      <vt:lpstr>The Troubled Illogical Trump Approach</vt:lpstr>
      <vt:lpstr>Using a national security rationale, US has become increasingly “protectionist” towards data driven sectors </vt:lpstr>
      <vt:lpstr>China too has stumbled </vt:lpstr>
      <vt:lpstr>So what might a good Biden Administration digital trade policy look like? </vt:lpstr>
      <vt:lpstr>谢谢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Digital Trade Policies-Past, Present and Future</dc:title>
  <dc:creator>Aaronson, Susan</dc:creator>
  <cp:lastModifiedBy>Aaronson, Susan</cp:lastModifiedBy>
  <cp:revision>4</cp:revision>
  <dcterms:created xsi:type="dcterms:W3CDTF">2020-11-06T01:46:26Z</dcterms:created>
  <dcterms:modified xsi:type="dcterms:W3CDTF">2020-11-06T15:10:00Z</dcterms:modified>
</cp:coreProperties>
</file>